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  <p:embeddedFont>
      <p:font typeface="PT Sans Narrow" panose="020B0604020202020204" charset="-52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ce1a3184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ce1a3184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ce1a3184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9ce1a3184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d0bb8bed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9d0bb8bed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d0bb8bed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d0bb8bed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9d0bb8bed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9d0bb8bed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9d0bb8bed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9d0bb8bed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9d0bb8bed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9d0bb8bed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9d0bb8bed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9d0bb8bed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9d0bb8bed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9d0bb8bed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9c803bd3f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9c803bd3f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cd3180c2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cd3180c2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9d0bb8bed1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9d0bb8bed1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9d0bb8bed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9d0bb8bed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9d0bb8bed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9d0bb8bed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9d0bb8bed1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9d0bb8bed1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9d0bb8bed1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9d0bb8bed1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9d0bb8bed1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9d0bb8bed1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9c803bd3f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9c803bd3f0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9d0bb8bed1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9d0bb8bed1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9db2d1a26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9db2d1a26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29db2d1a26c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29db2d1a26c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cd3180c2e_0_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cd3180c2e_0_1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9d6f212e10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29d6f212e10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cd3180c2e_0_1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cd3180c2e_0_1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cd3180c2e_0_1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cd3180c2e_0_1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cd3180c2e_0_1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9cd3180c2e_0_1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cd3180c2e_0_1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cd3180c2e_0_1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cd3180c2e_0_1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9cd3180c2e_0_1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33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cd3180c2e_0_1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9cd3180c2e_0_1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659" dirty="0">
                <a:latin typeface="Roboto"/>
                <a:ea typeface="Roboto"/>
                <a:cs typeface="Roboto"/>
                <a:sym typeface="Roboto"/>
              </a:rPr>
              <a:t>ПУБЛИЧНЫЕ СЛУШАНИЯ</a:t>
            </a:r>
            <a:endParaRPr sz="3659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659" dirty="0">
                <a:latin typeface="Roboto"/>
                <a:ea typeface="Roboto"/>
                <a:cs typeface="Roboto"/>
                <a:sym typeface="Roboto"/>
              </a:rPr>
              <a:t>по проекту НПА</a:t>
            </a:r>
            <a:endParaRPr sz="3659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6775" y="2850050"/>
            <a:ext cx="4871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1216" b="1">
                <a:latin typeface="Roboto"/>
                <a:ea typeface="Roboto"/>
                <a:cs typeface="Roboto"/>
                <a:sym typeface="Roboto"/>
              </a:rPr>
              <a:t>«Об утверждении бюджета внутригородского муниципального образования города федерального значения Санкт-Петербурга</a:t>
            </a:r>
            <a:endParaRPr sz="1216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1216" b="1">
                <a:latin typeface="Roboto"/>
                <a:ea typeface="Roboto"/>
                <a:cs typeface="Roboto"/>
                <a:sym typeface="Roboto"/>
              </a:rPr>
              <a:t>муниципальный округ Светлановское</a:t>
            </a:r>
            <a:endParaRPr sz="1216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1216" b="1">
                <a:latin typeface="Roboto"/>
                <a:ea typeface="Roboto"/>
                <a:cs typeface="Roboto"/>
                <a:sym typeface="Roboto"/>
              </a:rPr>
              <a:t>на 2024 год и на плановый период 2025 и 2026 годов»</a:t>
            </a:r>
            <a:endParaRPr sz="1216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232608" cy="283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5700" y="0"/>
            <a:ext cx="3232599" cy="285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1400" y="2700"/>
            <a:ext cx="3232599" cy="28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/>
          <p:nvPr/>
        </p:nvSpPr>
        <p:spPr>
          <a:xfrm>
            <a:off x="3301975" y="2938150"/>
            <a:ext cx="2565300" cy="20526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3395925" y="2938175"/>
            <a:ext cx="24714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Общегос. вопр. — 61 989,4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НБ — 872,3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НЭ — 3 947,7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ЖКХ — 141 595,5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Образование — 908,7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Культура — 22 527,4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Соц.политика — 20 508,1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Охрана окруж.сред. — 198,5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Физ-ра — 1 080,1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СМИ — 3 499,6 т.р.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6204175" y="2938050"/>
            <a:ext cx="2615400" cy="20526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6273600" y="2938175"/>
            <a:ext cx="2565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Общегос. вопр. — 64 458,6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НБ — 910,0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НЭ — 4 116,9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ЖКХ — 124 267,6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Образование — 945,6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Культура — 23 425,9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Соц.политика — 21 326,3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Охрана окруж.сред. — 189,9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Физ-ра — 1 120,1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СМИ — 3 639,2 т.р.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324300" y="2938050"/>
            <a:ext cx="2565300" cy="2052600"/>
          </a:xfrm>
          <a:prstGeom prst="roundRect">
            <a:avLst>
              <a:gd name="adj" fmla="val 16667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404450" y="2938200"/>
            <a:ext cx="25044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Общегос. вопр. — 59 434,8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НБ — 1 097,5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НЭ — 3 792,1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ЖКХ — 139 741,1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Образование — 872,5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Культура — 21 628,0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Соц.политика — 19 689,1 т.р.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Охрана окруж.сред. — 189,9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Физ-ра — 1 035,0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СМИ — 3 359,9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2617550" y="2609900"/>
            <a:ext cx="338100" cy="8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5573300" y="2609900"/>
            <a:ext cx="338100" cy="8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8529050" y="2609900"/>
            <a:ext cx="338100" cy="8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311700" y="310648"/>
            <a:ext cx="85206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00" dirty="0">
                <a:latin typeface="Roboto"/>
                <a:ea typeface="Roboto"/>
                <a:cs typeface="Roboto"/>
                <a:sym typeface="Roboto"/>
              </a:rPr>
              <a:t>Прогнозная оценка сбалансированности бюджета и источники покрытия дефицита </a:t>
            </a:r>
            <a:endParaRPr sz="25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600" y="2364275"/>
            <a:ext cx="2437502" cy="243750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/>
          <p:nvPr/>
        </p:nvSpPr>
        <p:spPr>
          <a:xfrm>
            <a:off x="311700" y="1481524"/>
            <a:ext cx="3711900" cy="9207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311700" y="1488148"/>
            <a:ext cx="37119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 — дефицитный бюджет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25 000,0 тыс. руб. — остатки на едином счете бюджета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5120400" y="1488150"/>
            <a:ext cx="3711900" cy="9207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5120400" y="1533900"/>
            <a:ext cx="37119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– 2026 гг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сбалансированный бюджет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543451"/>
            <a:ext cx="3711899" cy="21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342975" y="615025"/>
            <a:ext cx="8520600" cy="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 10, п. 1, пп. 26 Закона СПб 420-79; ст. 81 БК РФ </a:t>
            </a:r>
            <a:endParaRPr sz="1400" b="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Гос. полномочия: ст. 11 Закона СПб 420-79</a:t>
            </a:r>
            <a:endParaRPr sz="1400" b="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6" name="Google Shape;186;p2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9863" y="1470388"/>
            <a:ext cx="4295526" cy="32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/>
          <p:nvPr/>
        </p:nvSpPr>
        <p:spPr>
          <a:xfrm>
            <a:off x="342975" y="1312575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342975" y="1312575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Членские взносы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120,0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120,0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120,0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342975" y="2571750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342975" y="2571750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Резервный фонд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225,3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235,6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244,9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342975" y="3830925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DAFF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342975" y="3830925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Составление протоколов 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9,2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9,6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10,0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6871200" y="3830925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6871200" y="3830925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Содержание ОМСУ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51 707,9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53 849,3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56 461,2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6871200" y="1312563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6871200" y="1312575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Архивный фонд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100,0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200,0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208,0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6871200" y="2571738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6871200" y="2571750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Деятельность по опеке 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7 272,4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7 574,9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7 877,4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342975" y="132925"/>
            <a:ext cx="8719500" cy="4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latin typeface="Roboto"/>
                <a:ea typeface="Roboto"/>
                <a:cs typeface="Roboto"/>
                <a:sym typeface="Roboto"/>
              </a:rPr>
              <a:t>Раздел БК: Общегосударственные вопросы </a:t>
            </a:r>
            <a:endParaRPr sz="25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311700" y="287600"/>
            <a:ext cx="8520600" cy="4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Социальная политика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281500" y="1530950"/>
            <a:ext cx="2675700" cy="1062000"/>
          </a:xfrm>
          <a:prstGeom prst="roundRect">
            <a:avLst>
              <a:gd name="adj" fmla="val 16667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278850" y="1546400"/>
            <a:ext cx="2669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Пенсионное обеспечение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1 680,6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1 750,4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1 820,3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3198300" y="1530950"/>
            <a:ext cx="2675700" cy="10620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3195650" y="1546400"/>
            <a:ext cx="2675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Социальное обеспечение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622,5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648,4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674,2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6123750" y="1530950"/>
            <a:ext cx="2675700" cy="10620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304200" y="3090875"/>
            <a:ext cx="2619000" cy="10464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6121100" y="1546400"/>
            <a:ext cx="2669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Охрана семьи и детства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17 386,0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18 109,3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18 831,8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304200" y="3190925"/>
            <a:ext cx="2619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Пенсии, доплаты за выслугу лет бывшим муниципальным служащим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6121100" y="3090875"/>
            <a:ext cx="2669700" cy="10464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6123750" y="3090875"/>
            <a:ext cx="2669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Содержание ребенка в семье опекуна и приемной семье;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Вознаграждения приемным родителям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3184300" y="3090875"/>
            <a:ext cx="2689800" cy="10464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3187300" y="3090800"/>
            <a:ext cx="2689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Доплаты за стаж бывшим депутатам, осуществляющим деятельность на постоянной основе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7" name="Google Shape;217;p25"/>
          <p:cNvCxnSpPr>
            <a:endCxn id="210" idx="0"/>
          </p:cNvCxnSpPr>
          <p:nvPr/>
        </p:nvCxnSpPr>
        <p:spPr>
          <a:xfrm flipH="1">
            <a:off x="1613700" y="2592575"/>
            <a:ext cx="6600" cy="49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8" name="Google Shape;218;p25"/>
          <p:cNvCxnSpPr>
            <a:stCxn id="208" idx="2"/>
            <a:endCxn id="216" idx="0"/>
          </p:cNvCxnSpPr>
          <p:nvPr/>
        </p:nvCxnSpPr>
        <p:spPr>
          <a:xfrm flipH="1">
            <a:off x="4532300" y="2592800"/>
            <a:ext cx="1200" cy="49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p25"/>
          <p:cNvCxnSpPr>
            <a:stCxn id="211" idx="2"/>
            <a:endCxn id="214" idx="0"/>
          </p:cNvCxnSpPr>
          <p:nvPr/>
        </p:nvCxnSpPr>
        <p:spPr>
          <a:xfrm>
            <a:off x="7455950" y="2592800"/>
            <a:ext cx="2700" cy="49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311700" y="744200"/>
            <a:ext cx="86373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 10, п. 1, пп. 34 и 34-1 Закона СПб 420-79</a:t>
            </a:r>
            <a:br>
              <a:rPr lang="ru" sz="1400" b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400" b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Гос.полномочия: ст. 11 Закона СПб 420-79</a:t>
            </a:r>
            <a:endParaRPr sz="1400" b="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Муниципальные программы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6" name="Google Shape;2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47800"/>
            <a:ext cx="3043600" cy="30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/>
          <p:nvPr/>
        </p:nvSpPr>
        <p:spPr>
          <a:xfrm>
            <a:off x="4286250" y="1401275"/>
            <a:ext cx="4451100" cy="6228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26"/>
          <p:cNvSpPr/>
          <p:nvPr/>
        </p:nvSpPr>
        <p:spPr>
          <a:xfrm>
            <a:off x="4286250" y="2684938"/>
            <a:ext cx="4451100" cy="6228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26"/>
          <p:cNvSpPr/>
          <p:nvPr/>
        </p:nvSpPr>
        <p:spPr>
          <a:xfrm>
            <a:off x="4286250" y="3968600"/>
            <a:ext cx="4451100" cy="6228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4286250" y="1476175"/>
            <a:ext cx="44511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Это больше, чем просто работа!</a:t>
            </a: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4286250" y="2755225"/>
            <a:ext cx="44511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Не работа, а миссия!</a:t>
            </a: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4286250" y="4035850"/>
            <a:ext cx="44511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Строим будущее!</a:t>
            </a: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xfrm>
            <a:off x="322574" y="213650"/>
            <a:ext cx="86463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 dirty="0">
                <a:latin typeface="Roboto"/>
                <a:ea typeface="Roboto"/>
                <a:cs typeface="Roboto"/>
                <a:sym typeface="Roboto"/>
              </a:rPr>
              <a:t>Раздел БК: Национальная безопасность и правоохранительная деятельность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27"/>
          <p:cNvSpPr txBox="1">
            <a:spLocks noGrp="1"/>
          </p:cNvSpPr>
          <p:nvPr>
            <p:ph type="body" idx="1"/>
          </p:nvPr>
        </p:nvSpPr>
        <p:spPr>
          <a:xfrm>
            <a:off x="302425" y="951521"/>
            <a:ext cx="8646300" cy="4241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 i="1" dirty="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Защита населения и территории от чрезвычайных ситуаций природного и техногенного характера</a:t>
            </a:r>
            <a:endParaRPr sz="1400" i="1" dirty="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27"/>
          <p:cNvSpPr txBox="1"/>
          <p:nvPr/>
        </p:nvSpPr>
        <p:spPr>
          <a:xfrm>
            <a:off x="322574" y="1638075"/>
            <a:ext cx="848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Подготовка неработающего населения в области безопасности жизнедеятельности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311700" y="23007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311700" y="23007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311725" y="3032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328300" y="3032450"/>
            <a:ext cx="2471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Лекционно-просветительские занятия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311700" y="36666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27"/>
          <p:cNvSpPr txBox="1"/>
          <p:nvPr/>
        </p:nvSpPr>
        <p:spPr>
          <a:xfrm>
            <a:off x="328300" y="3666650"/>
            <a:ext cx="2471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Подготовительные и обучающие курсы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328225" y="4320050"/>
            <a:ext cx="2471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328300" y="4320125"/>
            <a:ext cx="2471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Распространение печатной продукции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8" name="Google Shape;248;p27"/>
          <p:cNvCxnSpPr>
            <a:stCxn id="242" idx="2"/>
            <a:endCxn id="244" idx="0"/>
          </p:cNvCxnSpPr>
          <p:nvPr/>
        </p:nvCxnSpPr>
        <p:spPr>
          <a:xfrm>
            <a:off x="1564075" y="354995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27"/>
          <p:cNvCxnSpPr>
            <a:stCxn id="244" idx="2"/>
            <a:endCxn id="246" idx="0"/>
          </p:cNvCxnSpPr>
          <p:nvPr/>
        </p:nvCxnSpPr>
        <p:spPr>
          <a:xfrm>
            <a:off x="1564050" y="418415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27"/>
          <p:cNvCxnSpPr>
            <a:stCxn id="240" idx="1"/>
            <a:endCxn id="243" idx="0"/>
          </p:cNvCxnSpPr>
          <p:nvPr/>
        </p:nvCxnSpPr>
        <p:spPr>
          <a:xfrm>
            <a:off x="1564050" y="27009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1" name="Google Shape;251;p27"/>
          <p:cNvSpPr/>
          <p:nvPr/>
        </p:nvSpPr>
        <p:spPr>
          <a:xfrm>
            <a:off x="3319638" y="23007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3319650" y="23007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3319663" y="3032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3336250" y="3101150"/>
            <a:ext cx="2504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Обучение населения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8 200 чел.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7"/>
          <p:cNvSpPr/>
          <p:nvPr/>
        </p:nvSpPr>
        <p:spPr>
          <a:xfrm>
            <a:off x="3319638" y="36666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3336250" y="3666650"/>
            <a:ext cx="2504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Обновление учебного имущества — 32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3319650" y="43200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3319675" y="4320050"/>
            <a:ext cx="2521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Изготовление печатной продукции — 1 500 экз.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9" name="Google Shape;259;p27"/>
          <p:cNvCxnSpPr>
            <a:stCxn id="253" idx="2"/>
            <a:endCxn id="255" idx="0"/>
          </p:cNvCxnSpPr>
          <p:nvPr/>
        </p:nvCxnSpPr>
        <p:spPr>
          <a:xfrm>
            <a:off x="4572013" y="354995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0" name="Google Shape;260;p27"/>
          <p:cNvCxnSpPr>
            <a:stCxn id="255" idx="2"/>
            <a:endCxn id="257" idx="0"/>
          </p:cNvCxnSpPr>
          <p:nvPr/>
        </p:nvCxnSpPr>
        <p:spPr>
          <a:xfrm>
            <a:off x="4571988" y="418415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27"/>
          <p:cNvCxnSpPr>
            <a:stCxn id="252" idx="2"/>
            <a:endCxn id="253" idx="0"/>
          </p:cNvCxnSpPr>
          <p:nvPr/>
        </p:nvCxnSpPr>
        <p:spPr>
          <a:xfrm>
            <a:off x="4572000" y="27009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2" name="Google Shape;262;p27"/>
          <p:cNvSpPr/>
          <p:nvPr/>
        </p:nvSpPr>
        <p:spPr>
          <a:xfrm>
            <a:off x="6310988" y="23007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6311000" y="23007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6311013" y="3032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27"/>
          <p:cNvSpPr txBox="1"/>
          <p:nvPr/>
        </p:nvSpPr>
        <p:spPr>
          <a:xfrm>
            <a:off x="6327600" y="3101150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354,1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6310988" y="36666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27"/>
          <p:cNvSpPr txBox="1"/>
          <p:nvPr/>
        </p:nvSpPr>
        <p:spPr>
          <a:xfrm>
            <a:off x="6327600" y="3735350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97,9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6327513" y="4320050"/>
            <a:ext cx="2471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6327600" y="4388825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104,6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0" name="Google Shape;270;p27"/>
          <p:cNvCxnSpPr>
            <a:stCxn id="264" idx="2"/>
            <a:endCxn id="266" idx="0"/>
          </p:cNvCxnSpPr>
          <p:nvPr/>
        </p:nvCxnSpPr>
        <p:spPr>
          <a:xfrm>
            <a:off x="7563363" y="354995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27"/>
          <p:cNvCxnSpPr>
            <a:stCxn id="266" idx="2"/>
            <a:endCxn id="268" idx="0"/>
          </p:cNvCxnSpPr>
          <p:nvPr/>
        </p:nvCxnSpPr>
        <p:spPr>
          <a:xfrm>
            <a:off x="7563338" y="418415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27"/>
          <p:cNvCxnSpPr>
            <a:stCxn id="262" idx="1"/>
            <a:endCxn id="264" idx="0"/>
          </p:cNvCxnSpPr>
          <p:nvPr/>
        </p:nvCxnSpPr>
        <p:spPr>
          <a:xfrm>
            <a:off x="7563338" y="27009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3" name="Google Shape;273;p27"/>
          <p:cNvSpPr txBox="1"/>
          <p:nvPr/>
        </p:nvSpPr>
        <p:spPr>
          <a:xfrm>
            <a:off x="311700" y="1272200"/>
            <a:ext cx="859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п.1, пп.7) Закона СПб 420-79</a:t>
            </a:r>
            <a:endParaRPr dirty="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 txBox="1">
            <a:spLocks noGrp="1"/>
          </p:cNvSpPr>
          <p:nvPr>
            <p:ph type="body" idx="1"/>
          </p:nvPr>
        </p:nvSpPr>
        <p:spPr>
          <a:xfrm>
            <a:off x="311700" y="410313"/>
            <a:ext cx="85206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Шаг к безопасности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311700" y="1205250"/>
            <a:ext cx="844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Борьба с правонарушениями и преступностью среди молодежи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28"/>
          <p:cNvSpPr/>
          <p:nvPr/>
        </p:nvSpPr>
        <p:spPr>
          <a:xfrm>
            <a:off x="319988" y="1796388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28"/>
          <p:cNvSpPr txBox="1"/>
          <p:nvPr/>
        </p:nvSpPr>
        <p:spPr>
          <a:xfrm>
            <a:off x="319988" y="1796388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320025" y="2528181"/>
            <a:ext cx="2504700" cy="18051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28"/>
          <p:cNvSpPr txBox="1"/>
          <p:nvPr/>
        </p:nvSpPr>
        <p:spPr>
          <a:xfrm>
            <a:off x="379150" y="2528275"/>
            <a:ext cx="2429100" cy="18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Профилактические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Интерактивные лекции для школьников;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Тематические спектакли;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Тематические квест игры по станциям;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Распространение печатной продукции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4" name="Google Shape;284;p28"/>
          <p:cNvCxnSpPr>
            <a:stCxn id="280" idx="1"/>
            <a:endCxn id="282" idx="0"/>
          </p:cNvCxnSpPr>
          <p:nvPr/>
        </p:nvCxnSpPr>
        <p:spPr>
          <a:xfrm>
            <a:off x="1572338" y="2196588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5" name="Google Shape;285;p28"/>
          <p:cNvSpPr/>
          <p:nvPr/>
        </p:nvSpPr>
        <p:spPr>
          <a:xfrm>
            <a:off x="3327925" y="1796388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3327938" y="1796388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28"/>
          <p:cNvSpPr/>
          <p:nvPr/>
        </p:nvSpPr>
        <p:spPr>
          <a:xfrm>
            <a:off x="3327950" y="2528138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3344550" y="2528151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Проведение мероприятий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645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28"/>
          <p:cNvSpPr/>
          <p:nvPr/>
        </p:nvSpPr>
        <p:spPr>
          <a:xfrm>
            <a:off x="3327925" y="3162338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3344538" y="3162338"/>
            <a:ext cx="2504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Вовлечение участников в мероприятия — 18 945 чел.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28"/>
          <p:cNvSpPr/>
          <p:nvPr/>
        </p:nvSpPr>
        <p:spPr>
          <a:xfrm>
            <a:off x="3327938" y="3815738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28"/>
          <p:cNvSpPr txBox="1"/>
          <p:nvPr/>
        </p:nvSpPr>
        <p:spPr>
          <a:xfrm>
            <a:off x="3327963" y="3815738"/>
            <a:ext cx="2521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Изготовление печатной продукции — 15 975 экз.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3" name="Google Shape;293;p28"/>
          <p:cNvCxnSpPr>
            <a:stCxn id="287" idx="2"/>
            <a:endCxn id="289" idx="0"/>
          </p:cNvCxnSpPr>
          <p:nvPr/>
        </p:nvCxnSpPr>
        <p:spPr>
          <a:xfrm>
            <a:off x="4580300" y="3045638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28"/>
          <p:cNvCxnSpPr>
            <a:stCxn id="289" idx="2"/>
            <a:endCxn id="291" idx="0"/>
          </p:cNvCxnSpPr>
          <p:nvPr/>
        </p:nvCxnSpPr>
        <p:spPr>
          <a:xfrm>
            <a:off x="4580275" y="3679838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28"/>
          <p:cNvCxnSpPr>
            <a:stCxn id="286" idx="2"/>
            <a:endCxn id="287" idx="0"/>
          </p:cNvCxnSpPr>
          <p:nvPr/>
        </p:nvCxnSpPr>
        <p:spPr>
          <a:xfrm>
            <a:off x="4580288" y="2196588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6" name="Google Shape;296;p28"/>
          <p:cNvSpPr/>
          <p:nvPr/>
        </p:nvSpPr>
        <p:spPr>
          <a:xfrm>
            <a:off x="6319275" y="1796388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28"/>
          <p:cNvSpPr txBox="1"/>
          <p:nvPr/>
        </p:nvSpPr>
        <p:spPr>
          <a:xfrm>
            <a:off x="6319288" y="1796388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28"/>
          <p:cNvSpPr/>
          <p:nvPr/>
        </p:nvSpPr>
        <p:spPr>
          <a:xfrm>
            <a:off x="6319300" y="2528138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28"/>
          <p:cNvSpPr txBox="1"/>
          <p:nvPr/>
        </p:nvSpPr>
        <p:spPr>
          <a:xfrm>
            <a:off x="6335888" y="2596838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743,4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28"/>
          <p:cNvSpPr/>
          <p:nvPr/>
        </p:nvSpPr>
        <p:spPr>
          <a:xfrm>
            <a:off x="6319275" y="3162338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6335888" y="3231038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774,4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6335800" y="3815738"/>
            <a:ext cx="2471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28"/>
          <p:cNvSpPr txBox="1"/>
          <p:nvPr/>
        </p:nvSpPr>
        <p:spPr>
          <a:xfrm>
            <a:off x="6335888" y="3884513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805,4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4" name="Google Shape;304;p28"/>
          <p:cNvCxnSpPr>
            <a:stCxn id="298" idx="2"/>
            <a:endCxn id="300" idx="0"/>
          </p:cNvCxnSpPr>
          <p:nvPr/>
        </p:nvCxnSpPr>
        <p:spPr>
          <a:xfrm>
            <a:off x="7571650" y="3045638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Google Shape;305;p28"/>
          <p:cNvCxnSpPr>
            <a:stCxn id="300" idx="2"/>
            <a:endCxn id="302" idx="0"/>
          </p:cNvCxnSpPr>
          <p:nvPr/>
        </p:nvCxnSpPr>
        <p:spPr>
          <a:xfrm>
            <a:off x="7571625" y="3679838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Google Shape;306;p28"/>
          <p:cNvCxnSpPr>
            <a:stCxn id="296" idx="1"/>
            <a:endCxn id="298" idx="0"/>
          </p:cNvCxnSpPr>
          <p:nvPr/>
        </p:nvCxnSpPr>
        <p:spPr>
          <a:xfrm>
            <a:off x="7571625" y="2196588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7" name="Google Shape;307;p28"/>
          <p:cNvSpPr txBox="1"/>
          <p:nvPr/>
        </p:nvSpPr>
        <p:spPr>
          <a:xfrm>
            <a:off x="311700" y="842500"/>
            <a:ext cx="859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п.1, пп.27, 28, 29, 25, 42 Закона Спб 420-79</a:t>
            </a:r>
            <a:endParaRPr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/>
          <p:nvPr/>
        </p:nvSpPr>
        <p:spPr>
          <a:xfrm>
            <a:off x="363500" y="985175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29"/>
          <p:cNvSpPr txBox="1"/>
          <p:nvPr/>
        </p:nvSpPr>
        <p:spPr>
          <a:xfrm>
            <a:off x="363500" y="985175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Терроризм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162,0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168,7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175,4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363500" y="2244350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29"/>
          <p:cNvSpPr txBox="1"/>
          <p:nvPr/>
        </p:nvSpPr>
        <p:spPr>
          <a:xfrm>
            <a:off x="363500" y="2244350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Наркомания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124,0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129,2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134,4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363500" y="3503525"/>
            <a:ext cx="1961100" cy="1014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363500" y="3503525"/>
            <a:ext cx="19611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Правонарушения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124,0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129,2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134,4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29"/>
          <p:cNvSpPr/>
          <p:nvPr/>
        </p:nvSpPr>
        <p:spPr>
          <a:xfrm>
            <a:off x="6891725" y="3259325"/>
            <a:ext cx="1961100" cy="12591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" name="Google Shape;319;p29"/>
          <p:cNvSpPr txBox="1"/>
          <p:nvPr/>
        </p:nvSpPr>
        <p:spPr>
          <a:xfrm>
            <a:off x="6891725" y="3259300"/>
            <a:ext cx="19611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Дорожно-транспортный травматизм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209,4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218,1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226,8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29"/>
          <p:cNvSpPr/>
          <p:nvPr/>
        </p:nvSpPr>
        <p:spPr>
          <a:xfrm>
            <a:off x="6891725" y="985178"/>
            <a:ext cx="1961100" cy="12591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29"/>
          <p:cNvSpPr txBox="1"/>
          <p:nvPr/>
        </p:nvSpPr>
        <p:spPr>
          <a:xfrm>
            <a:off x="6891725" y="985175"/>
            <a:ext cx="19611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Межнациональные конфликты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124,0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129,2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134,4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2" name="Google Shape;322;p2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000" y="1205825"/>
            <a:ext cx="4262325" cy="31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9"/>
          <p:cNvSpPr txBox="1">
            <a:spLocks noGrp="1"/>
          </p:cNvSpPr>
          <p:nvPr>
            <p:ph type="title"/>
          </p:nvPr>
        </p:nvSpPr>
        <p:spPr>
          <a:xfrm>
            <a:off x="347875" y="376450"/>
            <a:ext cx="85206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Направления профилактической деятельности</a:t>
            </a:r>
            <a:endParaRPr sz="1800" b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"/>
          <p:cNvSpPr txBox="1">
            <a:spLocks noGrp="1"/>
          </p:cNvSpPr>
          <p:nvPr>
            <p:ph type="title"/>
          </p:nvPr>
        </p:nvSpPr>
        <p:spPr>
          <a:xfrm>
            <a:off x="336600" y="294775"/>
            <a:ext cx="85206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Национальная экономика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30"/>
          <p:cNvSpPr txBox="1">
            <a:spLocks noGrp="1"/>
          </p:cNvSpPr>
          <p:nvPr>
            <p:ph type="body" idx="1"/>
          </p:nvPr>
        </p:nvSpPr>
        <p:spPr>
          <a:xfrm>
            <a:off x="319975" y="7660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Трудоустройство несовершеннолетних граждан в возрасте от 14 до 18 лет в свободное от учебы время</a:t>
            </a:r>
            <a:endParaRPr sz="1400" b="1" u="sng">
              <a:solidFill>
                <a:srgbClr val="37609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400" b="1" u="sng">
              <a:solidFill>
                <a:srgbClr val="3760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30"/>
          <p:cNvSpPr/>
          <p:nvPr/>
        </p:nvSpPr>
        <p:spPr>
          <a:xfrm>
            <a:off x="319988" y="2356183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30"/>
          <p:cNvSpPr txBox="1"/>
          <p:nvPr/>
        </p:nvSpPr>
        <p:spPr>
          <a:xfrm>
            <a:off x="319988" y="2356183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30"/>
          <p:cNvSpPr/>
          <p:nvPr/>
        </p:nvSpPr>
        <p:spPr>
          <a:xfrm>
            <a:off x="320025" y="3087905"/>
            <a:ext cx="2504700" cy="18051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30"/>
          <p:cNvSpPr txBox="1"/>
          <p:nvPr/>
        </p:nvSpPr>
        <p:spPr>
          <a:xfrm>
            <a:off x="336600" y="3087895"/>
            <a:ext cx="2471700" cy="18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Трудоустройство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Уборка, благоустройство и озеленение территорий;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Обслуживание культурно-массовых мероприятий;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Подсобные работы в библиотеках и школах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4" name="Google Shape;334;p30"/>
          <p:cNvCxnSpPr>
            <a:stCxn id="330" idx="1"/>
            <a:endCxn id="333" idx="0"/>
          </p:cNvCxnSpPr>
          <p:nvPr/>
        </p:nvCxnSpPr>
        <p:spPr>
          <a:xfrm>
            <a:off x="1572338" y="2756383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5" name="Google Shape;335;p30"/>
          <p:cNvSpPr/>
          <p:nvPr/>
        </p:nvSpPr>
        <p:spPr>
          <a:xfrm>
            <a:off x="3327925" y="2356183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30"/>
          <p:cNvSpPr txBox="1"/>
          <p:nvPr/>
        </p:nvSpPr>
        <p:spPr>
          <a:xfrm>
            <a:off x="3327938" y="2356183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30"/>
          <p:cNvSpPr/>
          <p:nvPr/>
        </p:nvSpPr>
        <p:spPr>
          <a:xfrm>
            <a:off x="3327950" y="3087933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30"/>
          <p:cNvSpPr txBox="1"/>
          <p:nvPr/>
        </p:nvSpPr>
        <p:spPr>
          <a:xfrm>
            <a:off x="3344550" y="3087924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Создание рабочих мест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160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30"/>
          <p:cNvSpPr/>
          <p:nvPr/>
        </p:nvSpPr>
        <p:spPr>
          <a:xfrm>
            <a:off x="3327925" y="3722133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" name="Google Shape;340;p30"/>
          <p:cNvSpPr txBox="1"/>
          <p:nvPr/>
        </p:nvSpPr>
        <p:spPr>
          <a:xfrm>
            <a:off x="3344538" y="3722133"/>
            <a:ext cx="2504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Вовлечение в трудовую деятельность — 160 чел.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1" name="Google Shape;341;p30"/>
          <p:cNvCxnSpPr>
            <a:stCxn id="337" idx="2"/>
            <a:endCxn id="339" idx="0"/>
          </p:cNvCxnSpPr>
          <p:nvPr/>
        </p:nvCxnSpPr>
        <p:spPr>
          <a:xfrm>
            <a:off x="4580300" y="3605433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Google Shape;342;p30"/>
          <p:cNvCxnSpPr>
            <a:stCxn id="336" idx="2"/>
            <a:endCxn id="337" idx="0"/>
          </p:cNvCxnSpPr>
          <p:nvPr/>
        </p:nvCxnSpPr>
        <p:spPr>
          <a:xfrm>
            <a:off x="4580288" y="2756383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3" name="Google Shape;343;p30"/>
          <p:cNvSpPr/>
          <p:nvPr/>
        </p:nvSpPr>
        <p:spPr>
          <a:xfrm>
            <a:off x="6319275" y="2356183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6319288" y="2356183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30"/>
          <p:cNvSpPr/>
          <p:nvPr/>
        </p:nvSpPr>
        <p:spPr>
          <a:xfrm>
            <a:off x="6319300" y="3087933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p30"/>
          <p:cNvSpPr txBox="1"/>
          <p:nvPr/>
        </p:nvSpPr>
        <p:spPr>
          <a:xfrm>
            <a:off x="6335888" y="3156633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1 049,5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30"/>
          <p:cNvSpPr/>
          <p:nvPr/>
        </p:nvSpPr>
        <p:spPr>
          <a:xfrm>
            <a:off x="6319275" y="3722133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30"/>
          <p:cNvSpPr txBox="1"/>
          <p:nvPr/>
        </p:nvSpPr>
        <p:spPr>
          <a:xfrm>
            <a:off x="6335888" y="3790833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1 093,2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30"/>
          <p:cNvSpPr/>
          <p:nvPr/>
        </p:nvSpPr>
        <p:spPr>
          <a:xfrm>
            <a:off x="6335800" y="4375533"/>
            <a:ext cx="2471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p30"/>
          <p:cNvSpPr txBox="1"/>
          <p:nvPr/>
        </p:nvSpPr>
        <p:spPr>
          <a:xfrm>
            <a:off x="6335888" y="4444308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1 136,8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1" name="Google Shape;351;p30"/>
          <p:cNvCxnSpPr>
            <a:stCxn id="345" idx="2"/>
            <a:endCxn id="347" idx="0"/>
          </p:cNvCxnSpPr>
          <p:nvPr/>
        </p:nvCxnSpPr>
        <p:spPr>
          <a:xfrm>
            <a:off x="7571650" y="3605433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352;p30"/>
          <p:cNvCxnSpPr>
            <a:stCxn id="347" idx="2"/>
            <a:endCxn id="349" idx="0"/>
          </p:cNvCxnSpPr>
          <p:nvPr/>
        </p:nvCxnSpPr>
        <p:spPr>
          <a:xfrm>
            <a:off x="7571625" y="4239633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" name="Google Shape;353;p30"/>
          <p:cNvCxnSpPr>
            <a:stCxn id="343" idx="1"/>
            <a:endCxn id="345" idx="0"/>
          </p:cNvCxnSpPr>
          <p:nvPr/>
        </p:nvCxnSpPr>
        <p:spPr>
          <a:xfrm>
            <a:off x="7571625" y="2756383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4" name="Google Shape;354;p30"/>
          <p:cNvSpPr txBox="1"/>
          <p:nvPr/>
        </p:nvSpPr>
        <p:spPr>
          <a:xfrm>
            <a:off x="336600" y="1859825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</a:t>
            </a:r>
            <a:r>
              <a:rPr lang="ru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Профилактика безнадзорности и правонарушений в молодежной среде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30"/>
          <p:cNvSpPr txBox="1"/>
          <p:nvPr/>
        </p:nvSpPr>
        <p:spPr>
          <a:xfrm>
            <a:off x="336600" y="1473450"/>
            <a:ext cx="84708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п.1, пп.30, абз.2 Закона СПб 420-79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 txBox="1">
            <a:spLocks noGrp="1"/>
          </p:cNvSpPr>
          <p:nvPr>
            <p:ph type="body" idx="1"/>
          </p:nvPr>
        </p:nvSpPr>
        <p:spPr>
          <a:xfrm>
            <a:off x="349350" y="294038"/>
            <a:ext cx="85206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Информационные технологии и связь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349350" y="931350"/>
            <a:ext cx="844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Обеспечение информационной прозрачности и эффективности функционирования систем муниципального управления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31"/>
          <p:cNvSpPr/>
          <p:nvPr/>
        </p:nvSpPr>
        <p:spPr>
          <a:xfrm>
            <a:off x="891700" y="1639950"/>
            <a:ext cx="2712300" cy="11289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Расходы на ИТС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2024 г. — 2 503,1 тыс.руб.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2025 г. — 2 605,6 тыс.руб.</a:t>
            </a:r>
            <a:b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2026 г. — 2 722,9 тыс.руб.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31"/>
          <p:cNvSpPr/>
          <p:nvPr/>
        </p:nvSpPr>
        <p:spPr>
          <a:xfrm>
            <a:off x="390250" y="3157700"/>
            <a:ext cx="3706200" cy="17373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31"/>
          <p:cNvSpPr txBox="1">
            <a:spLocks noGrp="1"/>
          </p:cNvSpPr>
          <p:nvPr>
            <p:ph type="body" idx="1"/>
          </p:nvPr>
        </p:nvSpPr>
        <p:spPr>
          <a:xfrm>
            <a:off x="484425" y="3233900"/>
            <a:ext cx="35508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Сопровождение сайта и аккаунтов МО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в соцсетях;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Защита информационных ресурсов;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Сеть интернет;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Содержание правовых ИКП;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Доступ к ЕМТС;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Содержание ЕСЭДД и ГИС БИС</a:t>
            </a:r>
            <a:endParaRPr/>
          </a:p>
        </p:txBody>
      </p:sp>
      <p:sp>
        <p:nvSpPr>
          <p:cNvPr id="365" name="Google Shape;365;p31"/>
          <p:cNvSpPr/>
          <p:nvPr/>
        </p:nvSpPr>
        <p:spPr>
          <a:xfrm>
            <a:off x="5544500" y="1639950"/>
            <a:ext cx="2712300" cy="11289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Расходы на ПП бухучет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2024 г. — 239,5 тыс.руб.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2025 г. — 248,9 тыс.руб.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2026 г. — 257,2 тыс.руб.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31"/>
          <p:cNvSpPr/>
          <p:nvPr/>
        </p:nvSpPr>
        <p:spPr>
          <a:xfrm>
            <a:off x="5047550" y="3157700"/>
            <a:ext cx="3706200" cy="17373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" name="Google Shape;367;p31"/>
          <p:cNvSpPr txBox="1">
            <a:spLocks noGrp="1"/>
          </p:cNvSpPr>
          <p:nvPr>
            <p:ph type="body" idx="1"/>
          </p:nvPr>
        </p:nvSpPr>
        <p:spPr>
          <a:xfrm>
            <a:off x="5141725" y="3607575"/>
            <a:ext cx="3550800" cy="12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Содержание ПП 1С-бухгалтерия;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Содержание ПП Зарплата и кадры;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Roboto"/>
                <a:ea typeface="Roboto"/>
                <a:cs typeface="Roboto"/>
                <a:sym typeface="Roboto"/>
              </a:rPr>
              <a:t>Содержание СБиС-Электронная отчетность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8" name="Google Shape;368;p31"/>
          <p:cNvCxnSpPr>
            <a:stCxn id="362" idx="2"/>
            <a:endCxn id="363" idx="0"/>
          </p:cNvCxnSpPr>
          <p:nvPr/>
        </p:nvCxnSpPr>
        <p:spPr>
          <a:xfrm flipH="1">
            <a:off x="2243350" y="2768850"/>
            <a:ext cx="4500" cy="38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9" name="Google Shape;369;p31"/>
          <p:cNvCxnSpPr>
            <a:stCxn id="365" idx="2"/>
            <a:endCxn id="366" idx="0"/>
          </p:cNvCxnSpPr>
          <p:nvPr/>
        </p:nvCxnSpPr>
        <p:spPr>
          <a:xfrm>
            <a:off x="6900650" y="2768850"/>
            <a:ext cx="0" cy="38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0" name="Google Shape;370;p31"/>
          <p:cNvSpPr txBox="1"/>
          <p:nvPr/>
        </p:nvSpPr>
        <p:spPr>
          <a:xfrm>
            <a:off x="349350" y="635500"/>
            <a:ext cx="858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п.1, пп.24 Закона СПб 420-79</a:t>
            </a:r>
            <a:endParaRPr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99200"/>
            <a:ext cx="8520600" cy="7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Муниципальное образование Светлановское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1800"/>
            <a:ext cx="9144002" cy="42048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775" y="1037875"/>
            <a:ext cx="1289700" cy="1289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6875" y="831800"/>
            <a:ext cx="2497125" cy="33442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6" name="Google Shape;76;p14"/>
          <p:cNvCxnSpPr>
            <a:endCxn id="75" idx="1"/>
          </p:cNvCxnSpPr>
          <p:nvPr/>
        </p:nvCxnSpPr>
        <p:spPr>
          <a:xfrm rot="10800000" flipH="1">
            <a:off x="4754175" y="2503925"/>
            <a:ext cx="1892700" cy="655500"/>
          </a:xfrm>
          <a:prstGeom prst="straightConnector1">
            <a:avLst/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" name="Google Shape;77;p14"/>
          <p:cNvSpPr/>
          <p:nvPr/>
        </p:nvSpPr>
        <p:spPr>
          <a:xfrm>
            <a:off x="0" y="4349875"/>
            <a:ext cx="3075300" cy="68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0" y="4381050"/>
            <a:ext cx="30753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ru" sz="1200"/>
              <a:t>Площадь — 2 203,13 га</a:t>
            </a:r>
            <a:br>
              <a:rPr lang="ru" sz="1200"/>
            </a:br>
            <a:r>
              <a:rPr lang="ru" sz="1200"/>
              <a:t>Кол-во округов — 4 ед.</a:t>
            </a:r>
            <a:br>
              <a:rPr lang="ru" sz="1200"/>
            </a:br>
            <a:r>
              <a:rPr lang="ru" sz="1200"/>
              <a:t>Численность населения — 90 520 чел.</a:t>
            </a:r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/>
          <p:cNvSpPr txBox="1">
            <a:spLocks noGrp="1"/>
          </p:cNvSpPr>
          <p:nvPr>
            <p:ph type="title"/>
          </p:nvPr>
        </p:nvSpPr>
        <p:spPr>
          <a:xfrm>
            <a:off x="311700" y="266150"/>
            <a:ext cx="8520600" cy="5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Охрана окружающей среды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32"/>
          <p:cNvSpPr txBox="1">
            <a:spLocks noGrp="1"/>
          </p:cNvSpPr>
          <p:nvPr>
            <p:ph type="body" idx="1"/>
          </p:nvPr>
        </p:nvSpPr>
        <p:spPr>
          <a:xfrm>
            <a:off x="311700" y="768650"/>
            <a:ext cx="8520600" cy="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Осуществление экологического просвещения, организация экологического воспитания в области обращения с ТКО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2"/>
          <p:cNvSpPr txBox="1"/>
          <p:nvPr/>
        </p:nvSpPr>
        <p:spPr>
          <a:xfrm>
            <a:off x="311700" y="1793050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Формирование экологической культуры, грамотности среди населения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32"/>
          <p:cNvSpPr/>
          <p:nvPr/>
        </p:nvSpPr>
        <p:spPr>
          <a:xfrm>
            <a:off x="311700" y="233769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32"/>
          <p:cNvSpPr txBox="1"/>
          <p:nvPr/>
        </p:nvSpPr>
        <p:spPr>
          <a:xfrm>
            <a:off x="311700" y="233769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32"/>
          <p:cNvSpPr/>
          <p:nvPr/>
        </p:nvSpPr>
        <p:spPr>
          <a:xfrm>
            <a:off x="311725" y="306944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32"/>
          <p:cNvSpPr txBox="1"/>
          <p:nvPr/>
        </p:nvSpPr>
        <p:spPr>
          <a:xfrm>
            <a:off x="328300" y="3069440"/>
            <a:ext cx="2471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Тематические квест игры по станциям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32"/>
          <p:cNvSpPr/>
          <p:nvPr/>
        </p:nvSpPr>
        <p:spPr>
          <a:xfrm>
            <a:off x="311700" y="370364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32"/>
          <p:cNvSpPr txBox="1"/>
          <p:nvPr/>
        </p:nvSpPr>
        <p:spPr>
          <a:xfrm>
            <a:off x="328300" y="3703640"/>
            <a:ext cx="2471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Распространение печатной продукции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4" name="Google Shape;384;p32"/>
          <p:cNvCxnSpPr>
            <a:stCxn id="380" idx="2"/>
            <a:endCxn id="382" idx="0"/>
          </p:cNvCxnSpPr>
          <p:nvPr/>
        </p:nvCxnSpPr>
        <p:spPr>
          <a:xfrm>
            <a:off x="1564075" y="358694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p32"/>
          <p:cNvCxnSpPr>
            <a:stCxn id="378" idx="1"/>
            <a:endCxn id="381" idx="0"/>
          </p:cNvCxnSpPr>
          <p:nvPr/>
        </p:nvCxnSpPr>
        <p:spPr>
          <a:xfrm>
            <a:off x="1564050" y="273789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6" name="Google Shape;386;p32"/>
          <p:cNvSpPr/>
          <p:nvPr/>
        </p:nvSpPr>
        <p:spPr>
          <a:xfrm>
            <a:off x="3319638" y="233769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32"/>
          <p:cNvSpPr txBox="1"/>
          <p:nvPr/>
        </p:nvSpPr>
        <p:spPr>
          <a:xfrm>
            <a:off x="3319650" y="233769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32"/>
          <p:cNvSpPr/>
          <p:nvPr/>
        </p:nvSpPr>
        <p:spPr>
          <a:xfrm>
            <a:off x="3319663" y="306944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32"/>
          <p:cNvSpPr txBox="1"/>
          <p:nvPr/>
        </p:nvSpPr>
        <p:spPr>
          <a:xfrm>
            <a:off x="3336250" y="3069452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Проведение мероприятий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45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32"/>
          <p:cNvSpPr/>
          <p:nvPr/>
        </p:nvSpPr>
        <p:spPr>
          <a:xfrm>
            <a:off x="3319638" y="370364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32"/>
          <p:cNvSpPr txBox="1"/>
          <p:nvPr/>
        </p:nvSpPr>
        <p:spPr>
          <a:xfrm>
            <a:off x="3336250" y="3703640"/>
            <a:ext cx="2504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Вовлечение участников в мероприятия — 5 100 чел.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32"/>
          <p:cNvSpPr/>
          <p:nvPr/>
        </p:nvSpPr>
        <p:spPr>
          <a:xfrm>
            <a:off x="3319650" y="435704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32"/>
          <p:cNvSpPr txBox="1"/>
          <p:nvPr/>
        </p:nvSpPr>
        <p:spPr>
          <a:xfrm>
            <a:off x="3319675" y="4357040"/>
            <a:ext cx="2521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Изготовление печатной продукции – 4 500 экз.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4" name="Google Shape;394;p32"/>
          <p:cNvCxnSpPr>
            <a:stCxn id="388" idx="2"/>
            <a:endCxn id="390" idx="0"/>
          </p:cNvCxnSpPr>
          <p:nvPr/>
        </p:nvCxnSpPr>
        <p:spPr>
          <a:xfrm>
            <a:off x="4572013" y="358694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32"/>
          <p:cNvCxnSpPr>
            <a:stCxn id="390" idx="2"/>
            <a:endCxn id="392" idx="0"/>
          </p:cNvCxnSpPr>
          <p:nvPr/>
        </p:nvCxnSpPr>
        <p:spPr>
          <a:xfrm>
            <a:off x="4571988" y="422114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32"/>
          <p:cNvCxnSpPr>
            <a:stCxn id="387" idx="2"/>
            <a:endCxn id="388" idx="0"/>
          </p:cNvCxnSpPr>
          <p:nvPr/>
        </p:nvCxnSpPr>
        <p:spPr>
          <a:xfrm>
            <a:off x="4572000" y="273789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7" name="Google Shape;397;p32"/>
          <p:cNvSpPr/>
          <p:nvPr/>
        </p:nvSpPr>
        <p:spPr>
          <a:xfrm>
            <a:off x="6310988" y="233769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32"/>
          <p:cNvSpPr txBox="1"/>
          <p:nvPr/>
        </p:nvSpPr>
        <p:spPr>
          <a:xfrm>
            <a:off x="6311000" y="233769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32"/>
          <p:cNvSpPr/>
          <p:nvPr/>
        </p:nvSpPr>
        <p:spPr>
          <a:xfrm>
            <a:off x="6311013" y="306944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32"/>
          <p:cNvSpPr txBox="1"/>
          <p:nvPr/>
        </p:nvSpPr>
        <p:spPr>
          <a:xfrm>
            <a:off x="6327600" y="3138140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189,9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32"/>
          <p:cNvSpPr/>
          <p:nvPr/>
        </p:nvSpPr>
        <p:spPr>
          <a:xfrm>
            <a:off x="6310988" y="370364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32"/>
          <p:cNvSpPr txBox="1"/>
          <p:nvPr/>
        </p:nvSpPr>
        <p:spPr>
          <a:xfrm>
            <a:off x="6327600" y="3772340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198,5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32"/>
          <p:cNvSpPr/>
          <p:nvPr/>
        </p:nvSpPr>
        <p:spPr>
          <a:xfrm>
            <a:off x="6327513" y="4357040"/>
            <a:ext cx="2471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32"/>
          <p:cNvSpPr txBox="1"/>
          <p:nvPr/>
        </p:nvSpPr>
        <p:spPr>
          <a:xfrm>
            <a:off x="6327600" y="4425815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206,4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5" name="Google Shape;405;p32"/>
          <p:cNvCxnSpPr>
            <a:stCxn id="399" idx="2"/>
            <a:endCxn id="401" idx="0"/>
          </p:cNvCxnSpPr>
          <p:nvPr/>
        </p:nvCxnSpPr>
        <p:spPr>
          <a:xfrm>
            <a:off x="7563363" y="358694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32"/>
          <p:cNvCxnSpPr>
            <a:stCxn id="401" idx="2"/>
            <a:endCxn id="403" idx="0"/>
          </p:cNvCxnSpPr>
          <p:nvPr/>
        </p:nvCxnSpPr>
        <p:spPr>
          <a:xfrm>
            <a:off x="7563338" y="422114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32"/>
          <p:cNvCxnSpPr>
            <a:stCxn id="397" idx="1"/>
            <a:endCxn id="399" idx="0"/>
          </p:cNvCxnSpPr>
          <p:nvPr/>
        </p:nvCxnSpPr>
        <p:spPr>
          <a:xfrm>
            <a:off x="7563338" y="273789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8" name="Google Shape;408;p32"/>
          <p:cNvSpPr txBox="1"/>
          <p:nvPr/>
        </p:nvSpPr>
        <p:spPr>
          <a:xfrm>
            <a:off x="311700" y="1466075"/>
            <a:ext cx="866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п.1, пп.44 Закона СПб 420-79</a:t>
            </a:r>
            <a:endParaRPr sz="18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3"/>
          <p:cNvSpPr txBox="1">
            <a:spLocks noGrp="1"/>
          </p:cNvSpPr>
          <p:nvPr>
            <p:ph type="title"/>
          </p:nvPr>
        </p:nvSpPr>
        <p:spPr>
          <a:xfrm>
            <a:off x="311700" y="294775"/>
            <a:ext cx="8520600" cy="5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Образование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p33"/>
          <p:cNvSpPr txBox="1">
            <a:spLocks noGrp="1"/>
          </p:cNvSpPr>
          <p:nvPr>
            <p:ph type="body" idx="1"/>
          </p:nvPr>
        </p:nvSpPr>
        <p:spPr>
          <a:xfrm>
            <a:off x="311700" y="781075"/>
            <a:ext cx="85206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Организация профессионального образования, дополнительного профессионального образования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33"/>
          <p:cNvSpPr txBox="1"/>
          <p:nvPr/>
        </p:nvSpPr>
        <p:spPr>
          <a:xfrm>
            <a:off x="322574" y="1806175"/>
            <a:ext cx="867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Организация процесса непрерывного обучения лиц, осуществляющих деятельность в ОМСУ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6" name="Google Shape;416;p33"/>
          <p:cNvSpPr/>
          <p:nvPr/>
        </p:nvSpPr>
        <p:spPr>
          <a:xfrm>
            <a:off x="398800" y="2369825"/>
            <a:ext cx="5445900" cy="2564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7" name="Google Shape;417;p33"/>
          <p:cNvSpPr txBox="1"/>
          <p:nvPr/>
        </p:nvSpPr>
        <p:spPr>
          <a:xfrm>
            <a:off x="398800" y="2369825"/>
            <a:ext cx="54459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Направления обучения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Государственные (муниципальные) закупки по 44-ФЗ;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Реализация государственной политики в сфере опеки и попечительства;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Внутренний финансовый контроль; 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Кадровая работа; 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Муниципальное управление; 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Воинский учет; 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Профилактика и противодействие коррупции;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Гражданская оборона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33"/>
          <p:cNvSpPr/>
          <p:nvPr/>
        </p:nvSpPr>
        <p:spPr>
          <a:xfrm>
            <a:off x="6042650" y="2365650"/>
            <a:ext cx="2789700" cy="1082100"/>
          </a:xfrm>
          <a:prstGeom prst="roundRect">
            <a:avLst>
              <a:gd name="adj" fmla="val 16667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33"/>
          <p:cNvSpPr txBox="1"/>
          <p:nvPr/>
        </p:nvSpPr>
        <p:spPr>
          <a:xfrm>
            <a:off x="6042650" y="2571750"/>
            <a:ext cx="27897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Обучение 36 человек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33"/>
          <p:cNvSpPr/>
          <p:nvPr/>
        </p:nvSpPr>
        <p:spPr>
          <a:xfrm>
            <a:off x="6042650" y="3851975"/>
            <a:ext cx="2789700" cy="1082100"/>
          </a:xfrm>
          <a:prstGeom prst="roundRect">
            <a:avLst>
              <a:gd name="adj" fmla="val 16667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33"/>
          <p:cNvSpPr txBox="1"/>
          <p:nvPr/>
        </p:nvSpPr>
        <p:spPr>
          <a:xfrm>
            <a:off x="6042650" y="3850800"/>
            <a:ext cx="27897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145,7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151,7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158,4 тыс. руб.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33"/>
          <p:cNvSpPr txBox="1"/>
          <p:nvPr/>
        </p:nvSpPr>
        <p:spPr>
          <a:xfrm>
            <a:off x="311700" y="1464875"/>
            <a:ext cx="87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п.1, пп.36 Закона СПб 420-79</a:t>
            </a:r>
            <a:endParaRPr sz="18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>
            <a:spLocks noGrp="1"/>
          </p:cNvSpPr>
          <p:nvPr>
            <p:ph type="body" idx="1"/>
          </p:nvPr>
        </p:nvSpPr>
        <p:spPr>
          <a:xfrm>
            <a:off x="311700" y="312875"/>
            <a:ext cx="8520600" cy="7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Молодежная политика</a:t>
            </a:r>
            <a:b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Военно-патриотическое воспитание граждан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" name="Google Shape;428;p34"/>
          <p:cNvSpPr txBox="1"/>
          <p:nvPr/>
        </p:nvSpPr>
        <p:spPr>
          <a:xfrm>
            <a:off x="303977" y="1260375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Развитие у подростков высокого патриотического сознания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p34"/>
          <p:cNvSpPr/>
          <p:nvPr/>
        </p:nvSpPr>
        <p:spPr>
          <a:xfrm>
            <a:off x="319988" y="18917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0" name="Google Shape;430;p34"/>
          <p:cNvSpPr txBox="1"/>
          <p:nvPr/>
        </p:nvSpPr>
        <p:spPr>
          <a:xfrm>
            <a:off x="319988" y="18917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34"/>
          <p:cNvSpPr/>
          <p:nvPr/>
        </p:nvSpPr>
        <p:spPr>
          <a:xfrm>
            <a:off x="320013" y="2623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34"/>
          <p:cNvSpPr txBox="1"/>
          <p:nvPr/>
        </p:nvSpPr>
        <p:spPr>
          <a:xfrm>
            <a:off x="336588" y="2623450"/>
            <a:ext cx="2471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Военно-полевые сборы “Один день в армии”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3" name="Google Shape;433;p34"/>
          <p:cNvSpPr/>
          <p:nvPr/>
        </p:nvSpPr>
        <p:spPr>
          <a:xfrm>
            <a:off x="319988" y="32576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34"/>
          <p:cNvSpPr txBox="1"/>
          <p:nvPr/>
        </p:nvSpPr>
        <p:spPr>
          <a:xfrm>
            <a:off x="336588" y="3257650"/>
            <a:ext cx="2471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Просмотр тематических фильмов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5" name="Google Shape;435;p34"/>
          <p:cNvCxnSpPr>
            <a:stCxn id="431" idx="2"/>
            <a:endCxn id="433" idx="0"/>
          </p:cNvCxnSpPr>
          <p:nvPr/>
        </p:nvCxnSpPr>
        <p:spPr>
          <a:xfrm>
            <a:off x="1572363" y="314095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6" name="Google Shape;436;p34"/>
          <p:cNvCxnSpPr>
            <a:stCxn id="429" idx="1"/>
            <a:endCxn id="432" idx="0"/>
          </p:cNvCxnSpPr>
          <p:nvPr/>
        </p:nvCxnSpPr>
        <p:spPr>
          <a:xfrm>
            <a:off x="1572338" y="22919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7" name="Google Shape;437;p34"/>
          <p:cNvSpPr/>
          <p:nvPr/>
        </p:nvSpPr>
        <p:spPr>
          <a:xfrm>
            <a:off x="3327925" y="18917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" name="Google Shape;438;p34"/>
          <p:cNvSpPr txBox="1"/>
          <p:nvPr/>
        </p:nvSpPr>
        <p:spPr>
          <a:xfrm>
            <a:off x="3327938" y="18917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34"/>
          <p:cNvSpPr/>
          <p:nvPr/>
        </p:nvSpPr>
        <p:spPr>
          <a:xfrm>
            <a:off x="3327950" y="2623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p34"/>
          <p:cNvSpPr txBox="1"/>
          <p:nvPr/>
        </p:nvSpPr>
        <p:spPr>
          <a:xfrm>
            <a:off x="3344550" y="2623450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Проведение мероприятий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30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34"/>
          <p:cNvSpPr/>
          <p:nvPr/>
        </p:nvSpPr>
        <p:spPr>
          <a:xfrm>
            <a:off x="3327925" y="32576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34"/>
          <p:cNvSpPr txBox="1"/>
          <p:nvPr/>
        </p:nvSpPr>
        <p:spPr>
          <a:xfrm>
            <a:off x="3344538" y="3257650"/>
            <a:ext cx="2504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7507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Вовлечение участников в мероприятия — 3 180 чел.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3" name="Google Shape;443;p34"/>
          <p:cNvCxnSpPr>
            <a:stCxn id="439" idx="2"/>
            <a:endCxn id="441" idx="0"/>
          </p:cNvCxnSpPr>
          <p:nvPr/>
        </p:nvCxnSpPr>
        <p:spPr>
          <a:xfrm>
            <a:off x="4580300" y="314095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4" name="Google Shape;444;p34"/>
          <p:cNvCxnSpPr>
            <a:stCxn id="438" idx="2"/>
            <a:endCxn id="439" idx="0"/>
          </p:cNvCxnSpPr>
          <p:nvPr/>
        </p:nvCxnSpPr>
        <p:spPr>
          <a:xfrm>
            <a:off x="4580288" y="22919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5" name="Google Shape;445;p34"/>
          <p:cNvSpPr/>
          <p:nvPr/>
        </p:nvSpPr>
        <p:spPr>
          <a:xfrm>
            <a:off x="6319275" y="18917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p34"/>
          <p:cNvSpPr txBox="1"/>
          <p:nvPr/>
        </p:nvSpPr>
        <p:spPr>
          <a:xfrm>
            <a:off x="6319288" y="18917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34"/>
          <p:cNvSpPr/>
          <p:nvPr/>
        </p:nvSpPr>
        <p:spPr>
          <a:xfrm>
            <a:off x="6319300" y="2623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p34"/>
          <p:cNvSpPr txBox="1"/>
          <p:nvPr/>
        </p:nvSpPr>
        <p:spPr>
          <a:xfrm>
            <a:off x="6335888" y="2692150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726,8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34"/>
          <p:cNvSpPr/>
          <p:nvPr/>
        </p:nvSpPr>
        <p:spPr>
          <a:xfrm>
            <a:off x="6319275" y="32576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34"/>
          <p:cNvSpPr txBox="1"/>
          <p:nvPr/>
        </p:nvSpPr>
        <p:spPr>
          <a:xfrm>
            <a:off x="6335888" y="3326350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757,0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34"/>
          <p:cNvSpPr/>
          <p:nvPr/>
        </p:nvSpPr>
        <p:spPr>
          <a:xfrm>
            <a:off x="6335800" y="3911050"/>
            <a:ext cx="2471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p34"/>
          <p:cNvSpPr txBox="1"/>
          <p:nvPr/>
        </p:nvSpPr>
        <p:spPr>
          <a:xfrm>
            <a:off x="6335888" y="3979825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787,2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3" name="Google Shape;453;p34"/>
          <p:cNvCxnSpPr>
            <a:stCxn id="447" idx="2"/>
            <a:endCxn id="449" idx="0"/>
          </p:cNvCxnSpPr>
          <p:nvPr/>
        </p:nvCxnSpPr>
        <p:spPr>
          <a:xfrm>
            <a:off x="7571650" y="314095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34"/>
          <p:cNvCxnSpPr>
            <a:stCxn id="449" idx="2"/>
            <a:endCxn id="451" idx="0"/>
          </p:cNvCxnSpPr>
          <p:nvPr/>
        </p:nvCxnSpPr>
        <p:spPr>
          <a:xfrm>
            <a:off x="7571625" y="377515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34"/>
          <p:cNvCxnSpPr>
            <a:stCxn id="445" idx="1"/>
            <a:endCxn id="447" idx="0"/>
          </p:cNvCxnSpPr>
          <p:nvPr/>
        </p:nvCxnSpPr>
        <p:spPr>
          <a:xfrm>
            <a:off x="7571625" y="22919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6" name="Google Shape;456;p34"/>
          <p:cNvSpPr txBox="1"/>
          <p:nvPr/>
        </p:nvSpPr>
        <p:spPr>
          <a:xfrm>
            <a:off x="300826" y="947725"/>
            <a:ext cx="863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п.2, пп.7) Закона Спб 420-79</a:t>
            </a:r>
            <a:endParaRPr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5"/>
          <p:cNvSpPr txBox="1">
            <a:spLocks noGrp="1"/>
          </p:cNvSpPr>
          <p:nvPr>
            <p:ph type="title"/>
          </p:nvPr>
        </p:nvSpPr>
        <p:spPr>
          <a:xfrm>
            <a:off x="311600" y="294775"/>
            <a:ext cx="8520600" cy="6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Физическая культура и спорт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35"/>
          <p:cNvSpPr txBox="1">
            <a:spLocks noGrp="1"/>
          </p:cNvSpPr>
          <p:nvPr>
            <p:ph type="body" idx="1"/>
          </p:nvPr>
        </p:nvSpPr>
        <p:spPr>
          <a:xfrm>
            <a:off x="316550" y="7699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Развитие на территории муниципального образования физической культуры и массового спорта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35"/>
          <p:cNvSpPr txBox="1"/>
          <p:nvPr/>
        </p:nvSpPr>
        <p:spPr>
          <a:xfrm>
            <a:off x="306798" y="1681238"/>
            <a:ext cx="858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Создание благоприятных условий для развития физической культуры и массового спорта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35"/>
          <p:cNvSpPr/>
          <p:nvPr/>
        </p:nvSpPr>
        <p:spPr>
          <a:xfrm>
            <a:off x="316525" y="2285375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p35"/>
          <p:cNvSpPr txBox="1"/>
          <p:nvPr/>
        </p:nvSpPr>
        <p:spPr>
          <a:xfrm>
            <a:off x="316525" y="2285375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6" name="Google Shape;466;p35"/>
          <p:cNvSpPr/>
          <p:nvPr/>
        </p:nvSpPr>
        <p:spPr>
          <a:xfrm>
            <a:off x="316563" y="3017125"/>
            <a:ext cx="2504700" cy="18720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35"/>
          <p:cNvSpPr txBox="1"/>
          <p:nvPr/>
        </p:nvSpPr>
        <p:spPr>
          <a:xfrm>
            <a:off x="333263" y="3049350"/>
            <a:ext cx="2471700" cy="1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Забег “Мы за здоровый образ жизни”;</a:t>
            </a:r>
            <a:b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Спортивные мероприятия “Спортивные забавы”;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Физкультурные мероприятия “Группа здоровья”;</a:t>
            </a:r>
            <a:b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Мастер-класс по скандинавской ходьбе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8" name="Google Shape;468;p35"/>
          <p:cNvCxnSpPr>
            <a:stCxn id="464" idx="1"/>
            <a:endCxn id="466" idx="0"/>
          </p:cNvCxnSpPr>
          <p:nvPr/>
        </p:nvCxnSpPr>
        <p:spPr>
          <a:xfrm>
            <a:off x="1568875" y="2685575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9" name="Google Shape;469;p35"/>
          <p:cNvSpPr/>
          <p:nvPr/>
        </p:nvSpPr>
        <p:spPr>
          <a:xfrm>
            <a:off x="3324463" y="2285375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p35"/>
          <p:cNvSpPr txBox="1"/>
          <p:nvPr/>
        </p:nvSpPr>
        <p:spPr>
          <a:xfrm>
            <a:off x="3324475" y="2285375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35"/>
          <p:cNvSpPr/>
          <p:nvPr/>
        </p:nvSpPr>
        <p:spPr>
          <a:xfrm>
            <a:off x="3324488" y="3017125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2" name="Google Shape;472;p35"/>
          <p:cNvSpPr txBox="1"/>
          <p:nvPr/>
        </p:nvSpPr>
        <p:spPr>
          <a:xfrm>
            <a:off x="3324500" y="3017125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Проведение мероприятий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297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35"/>
          <p:cNvSpPr/>
          <p:nvPr/>
        </p:nvSpPr>
        <p:spPr>
          <a:xfrm>
            <a:off x="3324388" y="3673275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4" name="Google Shape;474;p35"/>
          <p:cNvSpPr txBox="1"/>
          <p:nvPr/>
        </p:nvSpPr>
        <p:spPr>
          <a:xfrm>
            <a:off x="3322588" y="3673275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Вовлечение участников в мероприятия — 11 370 чел.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5" name="Google Shape;475;p35"/>
          <p:cNvCxnSpPr>
            <a:stCxn id="471" idx="2"/>
            <a:endCxn id="473" idx="0"/>
          </p:cNvCxnSpPr>
          <p:nvPr/>
        </p:nvCxnSpPr>
        <p:spPr>
          <a:xfrm>
            <a:off x="4576838" y="3534625"/>
            <a:ext cx="0" cy="13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35"/>
          <p:cNvCxnSpPr>
            <a:stCxn id="470" idx="2"/>
            <a:endCxn id="471" idx="0"/>
          </p:cNvCxnSpPr>
          <p:nvPr/>
        </p:nvCxnSpPr>
        <p:spPr>
          <a:xfrm>
            <a:off x="4576825" y="2685575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7" name="Google Shape;477;p35"/>
          <p:cNvSpPr/>
          <p:nvPr/>
        </p:nvSpPr>
        <p:spPr>
          <a:xfrm>
            <a:off x="6315813" y="2285375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35"/>
          <p:cNvSpPr txBox="1"/>
          <p:nvPr/>
        </p:nvSpPr>
        <p:spPr>
          <a:xfrm>
            <a:off x="6315825" y="2285375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35"/>
          <p:cNvSpPr/>
          <p:nvPr/>
        </p:nvSpPr>
        <p:spPr>
          <a:xfrm>
            <a:off x="6315838" y="3017125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35"/>
          <p:cNvSpPr txBox="1"/>
          <p:nvPr/>
        </p:nvSpPr>
        <p:spPr>
          <a:xfrm>
            <a:off x="6332438" y="3085825"/>
            <a:ext cx="2471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1 305,0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35"/>
          <p:cNvSpPr/>
          <p:nvPr/>
        </p:nvSpPr>
        <p:spPr>
          <a:xfrm>
            <a:off x="6315788" y="3673275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2" name="Google Shape;482;p35"/>
          <p:cNvSpPr txBox="1"/>
          <p:nvPr/>
        </p:nvSpPr>
        <p:spPr>
          <a:xfrm>
            <a:off x="6320388" y="3741975"/>
            <a:ext cx="2504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1 080,1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35"/>
          <p:cNvSpPr/>
          <p:nvPr/>
        </p:nvSpPr>
        <p:spPr>
          <a:xfrm>
            <a:off x="6315863" y="4329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4" name="Google Shape;484;p35"/>
          <p:cNvSpPr txBox="1"/>
          <p:nvPr/>
        </p:nvSpPr>
        <p:spPr>
          <a:xfrm>
            <a:off x="6322563" y="4387050"/>
            <a:ext cx="25047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1 120,1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5" name="Google Shape;485;p35"/>
          <p:cNvCxnSpPr>
            <a:stCxn id="479" idx="2"/>
            <a:endCxn id="481" idx="0"/>
          </p:cNvCxnSpPr>
          <p:nvPr/>
        </p:nvCxnSpPr>
        <p:spPr>
          <a:xfrm>
            <a:off x="7568188" y="3534625"/>
            <a:ext cx="0" cy="13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6" name="Google Shape;486;p35"/>
          <p:cNvCxnSpPr>
            <a:stCxn id="481" idx="2"/>
            <a:endCxn id="483" idx="0"/>
          </p:cNvCxnSpPr>
          <p:nvPr/>
        </p:nvCxnSpPr>
        <p:spPr>
          <a:xfrm>
            <a:off x="7568138" y="4190775"/>
            <a:ext cx="0" cy="13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35"/>
          <p:cNvCxnSpPr>
            <a:stCxn id="477" idx="1"/>
            <a:endCxn id="479" idx="0"/>
          </p:cNvCxnSpPr>
          <p:nvPr/>
        </p:nvCxnSpPr>
        <p:spPr>
          <a:xfrm>
            <a:off x="7568163" y="2685575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8" name="Google Shape;488;p35"/>
          <p:cNvSpPr txBox="1"/>
          <p:nvPr/>
        </p:nvSpPr>
        <p:spPr>
          <a:xfrm>
            <a:off x="311600" y="1395525"/>
            <a:ext cx="868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п.2, пп.6 Закона СПб 420-79</a:t>
            </a:r>
            <a:endParaRPr sz="18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6"/>
          <p:cNvSpPr txBox="1">
            <a:spLocks noGrp="1"/>
          </p:cNvSpPr>
          <p:nvPr>
            <p:ph type="title"/>
          </p:nvPr>
        </p:nvSpPr>
        <p:spPr>
          <a:xfrm>
            <a:off x="311700" y="309075"/>
            <a:ext cx="8520600" cy="5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Средства массовой информации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36"/>
          <p:cNvSpPr txBox="1">
            <a:spLocks noGrp="1"/>
          </p:cNvSpPr>
          <p:nvPr>
            <p:ph type="body" idx="1"/>
          </p:nvPr>
        </p:nvSpPr>
        <p:spPr>
          <a:xfrm>
            <a:off x="311700" y="800350"/>
            <a:ext cx="85206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Периодическая печать и издательства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36"/>
          <p:cNvSpPr txBox="1"/>
          <p:nvPr/>
        </p:nvSpPr>
        <p:spPr>
          <a:xfrm>
            <a:off x="311700" y="1508225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Цель: Доведение до сведения жителей муниципального образования о деятельности ОМСУ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96" name="Google Shape;49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83334"/>
            <a:ext cx="9144001" cy="103701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7" name="Google Shape;497;p36"/>
          <p:cNvSpPr/>
          <p:nvPr/>
        </p:nvSpPr>
        <p:spPr>
          <a:xfrm>
            <a:off x="403200" y="2783351"/>
            <a:ext cx="1783800" cy="10053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8" name="Google Shape;498;p36"/>
          <p:cNvSpPr txBox="1"/>
          <p:nvPr/>
        </p:nvSpPr>
        <p:spPr>
          <a:xfrm>
            <a:off x="403200" y="2799423"/>
            <a:ext cx="17838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Тираж на каждый год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16/364 000 ед./экз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36"/>
          <p:cNvSpPr/>
          <p:nvPr/>
        </p:nvSpPr>
        <p:spPr>
          <a:xfrm>
            <a:off x="2572625" y="2779729"/>
            <a:ext cx="1783800" cy="10263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0" name="Google Shape;500;p36"/>
          <p:cNvSpPr/>
          <p:nvPr/>
        </p:nvSpPr>
        <p:spPr>
          <a:xfrm>
            <a:off x="403325" y="2041325"/>
            <a:ext cx="3953100" cy="4002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Google Shape;501;p36"/>
          <p:cNvSpPr txBox="1"/>
          <p:nvPr/>
        </p:nvSpPr>
        <p:spPr>
          <a:xfrm>
            <a:off x="2572625" y="2779725"/>
            <a:ext cx="1783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3 097,7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3 226,5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3 355,2 т.р.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36"/>
          <p:cNvSpPr txBox="1"/>
          <p:nvPr/>
        </p:nvSpPr>
        <p:spPr>
          <a:xfrm>
            <a:off x="403450" y="2041325"/>
            <a:ext cx="395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Периодические издания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03" name="Google Shape;503;p36"/>
          <p:cNvCxnSpPr>
            <a:endCxn id="497" idx="0"/>
          </p:cNvCxnSpPr>
          <p:nvPr/>
        </p:nvCxnSpPr>
        <p:spPr>
          <a:xfrm flipH="1">
            <a:off x="1295100" y="2438351"/>
            <a:ext cx="1143300" cy="34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4" name="Google Shape;504;p36"/>
          <p:cNvCxnSpPr>
            <a:stCxn id="502" idx="2"/>
            <a:endCxn id="501" idx="0"/>
          </p:cNvCxnSpPr>
          <p:nvPr/>
        </p:nvCxnSpPr>
        <p:spPr>
          <a:xfrm>
            <a:off x="2380000" y="2441525"/>
            <a:ext cx="1084500" cy="33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5" name="Google Shape;505;p36"/>
          <p:cNvSpPr/>
          <p:nvPr/>
        </p:nvSpPr>
        <p:spPr>
          <a:xfrm>
            <a:off x="4879063" y="2784088"/>
            <a:ext cx="1783800" cy="10053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6" name="Google Shape;506;p36"/>
          <p:cNvSpPr txBox="1"/>
          <p:nvPr/>
        </p:nvSpPr>
        <p:spPr>
          <a:xfrm>
            <a:off x="4879075" y="2795375"/>
            <a:ext cx="17838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Тираж на каждый год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14/700 ед./экз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7" name="Google Shape;507;p36"/>
          <p:cNvSpPr/>
          <p:nvPr/>
        </p:nvSpPr>
        <p:spPr>
          <a:xfrm>
            <a:off x="7048488" y="2780466"/>
            <a:ext cx="1783800" cy="10263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8" name="Google Shape;508;p36"/>
          <p:cNvSpPr/>
          <p:nvPr/>
        </p:nvSpPr>
        <p:spPr>
          <a:xfrm>
            <a:off x="4879200" y="2042050"/>
            <a:ext cx="3953100" cy="4002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9" name="Google Shape;509;p36"/>
          <p:cNvSpPr txBox="1"/>
          <p:nvPr/>
        </p:nvSpPr>
        <p:spPr>
          <a:xfrm>
            <a:off x="7048488" y="2780463"/>
            <a:ext cx="1783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262,2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273,1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284,0 т.р.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0" name="Google Shape;510;p36"/>
          <p:cNvSpPr txBox="1"/>
          <p:nvPr/>
        </p:nvSpPr>
        <p:spPr>
          <a:xfrm>
            <a:off x="4879150" y="2042075"/>
            <a:ext cx="395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Спецвыпуск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11" name="Google Shape;511;p36"/>
          <p:cNvCxnSpPr>
            <a:endCxn id="505" idx="0"/>
          </p:cNvCxnSpPr>
          <p:nvPr/>
        </p:nvCxnSpPr>
        <p:spPr>
          <a:xfrm flipH="1">
            <a:off x="5770963" y="2439088"/>
            <a:ext cx="1143300" cy="34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2" name="Google Shape;512;p36"/>
          <p:cNvCxnSpPr>
            <a:stCxn id="510" idx="2"/>
            <a:endCxn id="509" idx="0"/>
          </p:cNvCxnSpPr>
          <p:nvPr/>
        </p:nvCxnSpPr>
        <p:spPr>
          <a:xfrm>
            <a:off x="6855700" y="2442275"/>
            <a:ext cx="1084800" cy="33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3" name="Google Shape;513;p36"/>
          <p:cNvSpPr txBox="1"/>
          <p:nvPr/>
        </p:nvSpPr>
        <p:spPr>
          <a:xfrm>
            <a:off x="311700" y="1200550"/>
            <a:ext cx="865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ВМЗ: ст.10, п.1, пп.25 Закона СПб 420-79</a:t>
            </a:r>
            <a:endParaRPr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7"/>
          <p:cNvSpPr txBox="1">
            <a:spLocks noGrp="1"/>
          </p:cNvSpPr>
          <p:nvPr>
            <p:ph type="title"/>
          </p:nvPr>
        </p:nvSpPr>
        <p:spPr>
          <a:xfrm>
            <a:off x="311700" y="111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Культура, кинематография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37"/>
          <p:cNvSpPr txBox="1">
            <a:spLocks noGrp="1"/>
          </p:cNvSpPr>
          <p:nvPr>
            <p:ph type="body" idx="1"/>
          </p:nvPr>
        </p:nvSpPr>
        <p:spPr>
          <a:xfrm>
            <a:off x="311700" y="568675"/>
            <a:ext cx="8429100" cy="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Праздничные мероприятия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37"/>
          <p:cNvSpPr txBox="1"/>
          <p:nvPr/>
        </p:nvSpPr>
        <p:spPr>
          <a:xfrm>
            <a:off x="320000" y="1189875"/>
            <a:ext cx="870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Развитие нравственного, духовного и культурного потенциала различных групп населения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37"/>
          <p:cNvSpPr/>
          <p:nvPr/>
        </p:nvSpPr>
        <p:spPr>
          <a:xfrm>
            <a:off x="319988" y="16285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2" name="Google Shape;522;p37"/>
          <p:cNvSpPr txBox="1"/>
          <p:nvPr/>
        </p:nvSpPr>
        <p:spPr>
          <a:xfrm>
            <a:off x="319988" y="16285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3" name="Google Shape;523;p37"/>
          <p:cNvSpPr/>
          <p:nvPr/>
        </p:nvSpPr>
        <p:spPr>
          <a:xfrm>
            <a:off x="320025" y="2360250"/>
            <a:ext cx="2504700" cy="26484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4" name="Google Shape;524;p37"/>
          <p:cNvSpPr txBox="1"/>
          <p:nvPr/>
        </p:nvSpPr>
        <p:spPr>
          <a:xfrm>
            <a:off x="336600" y="2360175"/>
            <a:ext cx="2471700" cy="2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Посвященные/приуроченные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Героическим подвигам в ВОВ;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Дню пожилого человека;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Дню выпускника;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Дню знаний;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Новому Году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Местные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Поздравление юбиляров;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Уличное гулянье “Масленица”;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Фестиваль “СветланаФест”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5" name="Google Shape;525;p37"/>
          <p:cNvCxnSpPr>
            <a:stCxn id="521" idx="1"/>
            <a:endCxn id="524" idx="0"/>
          </p:cNvCxnSpPr>
          <p:nvPr/>
        </p:nvCxnSpPr>
        <p:spPr>
          <a:xfrm>
            <a:off x="1572338" y="20287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6" name="Google Shape;526;p37"/>
          <p:cNvSpPr/>
          <p:nvPr/>
        </p:nvSpPr>
        <p:spPr>
          <a:xfrm>
            <a:off x="3327925" y="16285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7" name="Google Shape;527;p37"/>
          <p:cNvSpPr txBox="1"/>
          <p:nvPr/>
        </p:nvSpPr>
        <p:spPr>
          <a:xfrm>
            <a:off x="3327938" y="16285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8" name="Google Shape;528;p37"/>
          <p:cNvSpPr/>
          <p:nvPr/>
        </p:nvSpPr>
        <p:spPr>
          <a:xfrm>
            <a:off x="3327950" y="23602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9" name="Google Shape;529;p37"/>
          <p:cNvSpPr txBox="1"/>
          <p:nvPr/>
        </p:nvSpPr>
        <p:spPr>
          <a:xfrm>
            <a:off x="3344550" y="2360250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Проведение мероприятий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39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p37"/>
          <p:cNvSpPr/>
          <p:nvPr/>
        </p:nvSpPr>
        <p:spPr>
          <a:xfrm>
            <a:off x="3327925" y="2994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1" name="Google Shape;531;p37"/>
          <p:cNvSpPr txBox="1"/>
          <p:nvPr/>
        </p:nvSpPr>
        <p:spPr>
          <a:xfrm>
            <a:off x="3344550" y="2994425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Вовлечение участников в мероприятия — 56 169 чел.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Google Shape;532;p37"/>
          <p:cNvSpPr/>
          <p:nvPr/>
        </p:nvSpPr>
        <p:spPr>
          <a:xfrm>
            <a:off x="3327825" y="364790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3" name="Google Shape;533;p37"/>
          <p:cNvSpPr txBox="1"/>
          <p:nvPr/>
        </p:nvSpPr>
        <p:spPr>
          <a:xfrm>
            <a:off x="3327950" y="3647875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Приобретение подарков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17 700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4" name="Google Shape;534;p37"/>
          <p:cNvCxnSpPr>
            <a:stCxn id="528" idx="2"/>
            <a:endCxn id="530" idx="0"/>
          </p:cNvCxnSpPr>
          <p:nvPr/>
        </p:nvCxnSpPr>
        <p:spPr>
          <a:xfrm>
            <a:off x="4580300" y="287775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5" name="Google Shape;535;p37"/>
          <p:cNvCxnSpPr>
            <a:stCxn id="530" idx="2"/>
            <a:endCxn id="532" idx="0"/>
          </p:cNvCxnSpPr>
          <p:nvPr/>
        </p:nvCxnSpPr>
        <p:spPr>
          <a:xfrm>
            <a:off x="4580275" y="351195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6" name="Google Shape;536;p37"/>
          <p:cNvCxnSpPr>
            <a:stCxn id="527" idx="2"/>
            <a:endCxn id="528" idx="0"/>
          </p:cNvCxnSpPr>
          <p:nvPr/>
        </p:nvCxnSpPr>
        <p:spPr>
          <a:xfrm>
            <a:off x="4580288" y="20287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7" name="Google Shape;537;p37"/>
          <p:cNvSpPr/>
          <p:nvPr/>
        </p:nvSpPr>
        <p:spPr>
          <a:xfrm>
            <a:off x="6319275" y="1628500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p37"/>
          <p:cNvSpPr txBox="1"/>
          <p:nvPr/>
        </p:nvSpPr>
        <p:spPr>
          <a:xfrm>
            <a:off x="6319288" y="1628500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9" name="Google Shape;539;p37"/>
          <p:cNvSpPr/>
          <p:nvPr/>
        </p:nvSpPr>
        <p:spPr>
          <a:xfrm>
            <a:off x="6319300" y="23602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0" name="Google Shape;540;p37"/>
          <p:cNvSpPr txBox="1"/>
          <p:nvPr/>
        </p:nvSpPr>
        <p:spPr>
          <a:xfrm>
            <a:off x="6335888" y="2428950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16 573,0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1" name="Google Shape;541;p37"/>
          <p:cNvSpPr/>
          <p:nvPr/>
        </p:nvSpPr>
        <p:spPr>
          <a:xfrm>
            <a:off x="6319275" y="2994450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37"/>
          <p:cNvSpPr txBox="1"/>
          <p:nvPr/>
        </p:nvSpPr>
        <p:spPr>
          <a:xfrm>
            <a:off x="6335888" y="3063150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17 262,2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3" name="Google Shape;543;p37"/>
          <p:cNvSpPr/>
          <p:nvPr/>
        </p:nvSpPr>
        <p:spPr>
          <a:xfrm>
            <a:off x="6335800" y="3647850"/>
            <a:ext cx="2471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4" name="Google Shape;544;p37"/>
          <p:cNvSpPr txBox="1"/>
          <p:nvPr/>
        </p:nvSpPr>
        <p:spPr>
          <a:xfrm>
            <a:off x="6335888" y="3716625"/>
            <a:ext cx="2471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17 950,8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5" name="Google Shape;545;p37"/>
          <p:cNvCxnSpPr>
            <a:stCxn id="539" idx="2"/>
            <a:endCxn id="541" idx="0"/>
          </p:cNvCxnSpPr>
          <p:nvPr/>
        </p:nvCxnSpPr>
        <p:spPr>
          <a:xfrm>
            <a:off x="7571650" y="2877750"/>
            <a:ext cx="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546;p37"/>
          <p:cNvCxnSpPr>
            <a:stCxn id="541" idx="2"/>
            <a:endCxn id="543" idx="0"/>
          </p:cNvCxnSpPr>
          <p:nvPr/>
        </p:nvCxnSpPr>
        <p:spPr>
          <a:xfrm>
            <a:off x="7571625" y="351195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7" name="Google Shape;547;p37"/>
          <p:cNvCxnSpPr>
            <a:stCxn id="537" idx="1"/>
            <a:endCxn id="539" idx="0"/>
          </p:cNvCxnSpPr>
          <p:nvPr/>
        </p:nvCxnSpPr>
        <p:spPr>
          <a:xfrm>
            <a:off x="7571625" y="2028700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8" name="Google Shape;548;p37"/>
          <p:cNvSpPr/>
          <p:nvPr/>
        </p:nvSpPr>
        <p:spPr>
          <a:xfrm>
            <a:off x="3327825" y="4301250"/>
            <a:ext cx="2504700" cy="7074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9" name="Google Shape;549;p37"/>
          <p:cNvSpPr txBox="1"/>
          <p:nvPr/>
        </p:nvSpPr>
        <p:spPr>
          <a:xfrm>
            <a:off x="3327825" y="4301450"/>
            <a:ext cx="25047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Распространение благодарственных писем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24 549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0" name="Google Shape;550;p37"/>
          <p:cNvCxnSpPr>
            <a:stCxn id="532" idx="2"/>
            <a:endCxn id="548" idx="0"/>
          </p:cNvCxnSpPr>
          <p:nvPr/>
        </p:nvCxnSpPr>
        <p:spPr>
          <a:xfrm>
            <a:off x="4580175" y="4165400"/>
            <a:ext cx="0" cy="13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1" name="Google Shape;551;p37"/>
          <p:cNvSpPr txBox="1"/>
          <p:nvPr/>
        </p:nvSpPr>
        <p:spPr>
          <a:xfrm>
            <a:off x="311700" y="907699"/>
            <a:ext cx="883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п.2, пп.4), 5) Закона СПб 420-79</a:t>
            </a:r>
            <a:endParaRPr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8"/>
          <p:cNvSpPr txBox="1">
            <a:spLocks noGrp="1"/>
          </p:cNvSpPr>
          <p:nvPr>
            <p:ph type="body" idx="1"/>
          </p:nvPr>
        </p:nvSpPr>
        <p:spPr>
          <a:xfrm>
            <a:off x="311700" y="205575"/>
            <a:ext cx="85206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Досуговые мероприятия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" name="Google Shape;557;p38"/>
          <p:cNvSpPr txBox="1"/>
          <p:nvPr/>
        </p:nvSpPr>
        <p:spPr>
          <a:xfrm>
            <a:off x="304675" y="835550"/>
            <a:ext cx="855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Цель: Привлечение граждан к активным формам досуга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8" name="Google Shape;558;p38"/>
          <p:cNvSpPr/>
          <p:nvPr/>
        </p:nvSpPr>
        <p:spPr>
          <a:xfrm>
            <a:off x="319988" y="1395025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9" name="Google Shape;559;p38"/>
          <p:cNvSpPr txBox="1"/>
          <p:nvPr/>
        </p:nvSpPr>
        <p:spPr>
          <a:xfrm>
            <a:off x="319988" y="1395025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38"/>
          <p:cNvSpPr/>
          <p:nvPr/>
        </p:nvSpPr>
        <p:spPr>
          <a:xfrm>
            <a:off x="320025" y="2126775"/>
            <a:ext cx="2504700" cy="21516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1" name="Google Shape;561;p38"/>
          <p:cNvSpPr txBox="1"/>
          <p:nvPr/>
        </p:nvSpPr>
        <p:spPr>
          <a:xfrm>
            <a:off x="336725" y="2159000"/>
            <a:ext cx="24717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Концертная программа “Музыкальный звездопад”;</a:t>
            </a:r>
            <a:b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Фестиваль по Брейк-дансу;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Экскурсии;</a:t>
            </a:r>
            <a:b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Театры, кинотеатры, шоу представления, музеи;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Пленэр;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Фестиваль вокального искусства “Поющий апельсин”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2" name="Google Shape;562;p38"/>
          <p:cNvCxnSpPr>
            <a:stCxn id="558" idx="1"/>
            <a:endCxn id="560" idx="0"/>
          </p:cNvCxnSpPr>
          <p:nvPr/>
        </p:nvCxnSpPr>
        <p:spPr>
          <a:xfrm>
            <a:off x="1572338" y="1795225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3" name="Google Shape;563;p38"/>
          <p:cNvSpPr/>
          <p:nvPr/>
        </p:nvSpPr>
        <p:spPr>
          <a:xfrm>
            <a:off x="3327925" y="1395025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4" name="Google Shape;564;p38"/>
          <p:cNvSpPr txBox="1"/>
          <p:nvPr/>
        </p:nvSpPr>
        <p:spPr>
          <a:xfrm>
            <a:off x="3327938" y="1395025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Задачи на три года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5" name="Google Shape;565;p38"/>
          <p:cNvSpPr/>
          <p:nvPr/>
        </p:nvSpPr>
        <p:spPr>
          <a:xfrm>
            <a:off x="3327950" y="2126775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6" name="Google Shape;566;p38"/>
          <p:cNvSpPr txBox="1"/>
          <p:nvPr/>
        </p:nvSpPr>
        <p:spPr>
          <a:xfrm>
            <a:off x="3327950" y="2126775"/>
            <a:ext cx="2504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Проведение мероприятий —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156 ед.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7" name="Google Shape;567;p38"/>
          <p:cNvSpPr/>
          <p:nvPr/>
        </p:nvSpPr>
        <p:spPr>
          <a:xfrm>
            <a:off x="3327925" y="2978188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8" name="Google Shape;568;p38"/>
          <p:cNvSpPr txBox="1"/>
          <p:nvPr/>
        </p:nvSpPr>
        <p:spPr>
          <a:xfrm>
            <a:off x="3327950" y="2975875"/>
            <a:ext cx="24966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Вовлечение участников в мероприятия — 12 960 чел.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9" name="Google Shape;569;p38"/>
          <p:cNvCxnSpPr>
            <a:stCxn id="565" idx="2"/>
            <a:endCxn id="567" idx="0"/>
          </p:cNvCxnSpPr>
          <p:nvPr/>
        </p:nvCxnSpPr>
        <p:spPr>
          <a:xfrm>
            <a:off x="4580300" y="2644275"/>
            <a:ext cx="0" cy="3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0" name="Google Shape;570;p38"/>
          <p:cNvCxnSpPr>
            <a:stCxn id="564" idx="2"/>
            <a:endCxn id="565" idx="0"/>
          </p:cNvCxnSpPr>
          <p:nvPr/>
        </p:nvCxnSpPr>
        <p:spPr>
          <a:xfrm>
            <a:off x="4580288" y="1795225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1" name="Google Shape;571;p38"/>
          <p:cNvSpPr/>
          <p:nvPr/>
        </p:nvSpPr>
        <p:spPr>
          <a:xfrm>
            <a:off x="6319275" y="1395025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p38"/>
          <p:cNvSpPr txBox="1"/>
          <p:nvPr/>
        </p:nvSpPr>
        <p:spPr>
          <a:xfrm>
            <a:off x="6319288" y="1395025"/>
            <a:ext cx="25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3" name="Google Shape;573;p38"/>
          <p:cNvSpPr/>
          <p:nvPr/>
        </p:nvSpPr>
        <p:spPr>
          <a:xfrm>
            <a:off x="6319300" y="2126775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4" name="Google Shape;574;p38"/>
          <p:cNvSpPr txBox="1"/>
          <p:nvPr/>
        </p:nvSpPr>
        <p:spPr>
          <a:xfrm>
            <a:off x="6335900" y="2195475"/>
            <a:ext cx="2471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5 055,0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5" name="Google Shape;575;p38"/>
          <p:cNvSpPr/>
          <p:nvPr/>
        </p:nvSpPr>
        <p:spPr>
          <a:xfrm>
            <a:off x="6319275" y="2978175"/>
            <a:ext cx="25047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6" name="Google Shape;576;p38"/>
          <p:cNvSpPr txBox="1"/>
          <p:nvPr/>
        </p:nvSpPr>
        <p:spPr>
          <a:xfrm>
            <a:off x="6323650" y="3046875"/>
            <a:ext cx="25047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5 265,2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7" name="Google Shape;577;p38"/>
          <p:cNvSpPr/>
          <p:nvPr/>
        </p:nvSpPr>
        <p:spPr>
          <a:xfrm>
            <a:off x="6319275" y="3760700"/>
            <a:ext cx="2508900" cy="517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8" name="Google Shape;578;p38"/>
          <p:cNvSpPr txBox="1"/>
          <p:nvPr/>
        </p:nvSpPr>
        <p:spPr>
          <a:xfrm>
            <a:off x="6319300" y="3818300"/>
            <a:ext cx="25089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5 475,1 тыс. руб.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9" name="Google Shape;579;p38"/>
          <p:cNvCxnSpPr>
            <a:stCxn id="573" idx="2"/>
            <a:endCxn id="575" idx="0"/>
          </p:cNvCxnSpPr>
          <p:nvPr/>
        </p:nvCxnSpPr>
        <p:spPr>
          <a:xfrm>
            <a:off x="7571650" y="2644275"/>
            <a:ext cx="0" cy="3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0" name="Google Shape;580;p38"/>
          <p:cNvCxnSpPr>
            <a:stCxn id="575" idx="2"/>
            <a:endCxn id="577" idx="0"/>
          </p:cNvCxnSpPr>
          <p:nvPr/>
        </p:nvCxnSpPr>
        <p:spPr>
          <a:xfrm>
            <a:off x="7571625" y="3495675"/>
            <a:ext cx="2100" cy="26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8"/>
          <p:cNvCxnSpPr>
            <a:stCxn id="571" idx="1"/>
            <a:endCxn id="573" idx="0"/>
          </p:cNvCxnSpPr>
          <p:nvPr/>
        </p:nvCxnSpPr>
        <p:spPr>
          <a:xfrm>
            <a:off x="7571625" y="1795225"/>
            <a:ext cx="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2" name="Google Shape;582;p38"/>
          <p:cNvSpPr txBox="1"/>
          <p:nvPr/>
        </p:nvSpPr>
        <p:spPr>
          <a:xfrm>
            <a:off x="298277" y="548650"/>
            <a:ext cx="868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п.2, пп.8) Закона СПб 420-79</a:t>
            </a:r>
            <a:endParaRPr sz="18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9"/>
          <p:cNvSpPr txBox="1">
            <a:spLocks noGrp="1"/>
          </p:cNvSpPr>
          <p:nvPr>
            <p:ph type="title"/>
          </p:nvPr>
        </p:nvSpPr>
        <p:spPr>
          <a:xfrm>
            <a:off x="410900" y="92200"/>
            <a:ext cx="8520600" cy="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Roboto"/>
                <a:ea typeface="Roboto"/>
                <a:cs typeface="Roboto"/>
                <a:sym typeface="Roboto"/>
              </a:rPr>
              <a:t>Раздел БК: Жилищно-коммунальное хозяйство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8" name="Google Shape;588;p39"/>
          <p:cNvSpPr txBox="1">
            <a:spLocks noGrp="1"/>
          </p:cNvSpPr>
          <p:nvPr>
            <p:ph type="body" idx="1"/>
          </p:nvPr>
        </p:nvSpPr>
        <p:spPr>
          <a:xfrm>
            <a:off x="411000" y="557925"/>
            <a:ext cx="8520600" cy="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Благоустройство территории муниципального образования</a:t>
            </a:r>
            <a:endParaRPr i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39"/>
          <p:cNvSpPr/>
          <p:nvPr/>
        </p:nvSpPr>
        <p:spPr>
          <a:xfrm>
            <a:off x="338413" y="1434850"/>
            <a:ext cx="4059900" cy="15828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0" name="Google Shape;590;p39"/>
          <p:cNvSpPr txBox="1"/>
          <p:nvPr/>
        </p:nvSpPr>
        <p:spPr>
          <a:xfrm>
            <a:off x="368113" y="1493950"/>
            <a:ext cx="40146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Организация благоустройства территории МО</a:t>
            </a:r>
            <a:endParaRPr sz="16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96 719,5 тыс. руб.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106 017,7 тыс. руб.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85 167,6 тыс. руб.</a:t>
            </a:r>
            <a:endParaRPr sz="16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1" name="Google Shape;591;p39"/>
          <p:cNvSpPr/>
          <p:nvPr/>
        </p:nvSpPr>
        <p:spPr>
          <a:xfrm>
            <a:off x="338425" y="3586750"/>
            <a:ext cx="4059900" cy="7125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2" name="Google Shape;592;p39"/>
          <p:cNvSpPr txBox="1"/>
          <p:nvPr/>
        </p:nvSpPr>
        <p:spPr>
          <a:xfrm>
            <a:off x="345475" y="3586625"/>
            <a:ext cx="40599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Субсидия из бюджета СПб</a:t>
            </a:r>
            <a:endParaRPr sz="16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10 366,7 тыс. руб.</a:t>
            </a:r>
            <a:endParaRPr sz="1600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3" name="Google Shape;593;p39"/>
          <p:cNvCxnSpPr>
            <a:stCxn id="589" idx="2"/>
            <a:endCxn id="591" idx="0"/>
          </p:cNvCxnSpPr>
          <p:nvPr/>
        </p:nvCxnSpPr>
        <p:spPr>
          <a:xfrm>
            <a:off x="2368363" y="3017650"/>
            <a:ext cx="0" cy="56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4" name="Google Shape;594;p39"/>
          <p:cNvSpPr/>
          <p:nvPr/>
        </p:nvSpPr>
        <p:spPr>
          <a:xfrm>
            <a:off x="4745688" y="1434850"/>
            <a:ext cx="4059900" cy="15828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5" name="Google Shape;595;p39"/>
          <p:cNvSpPr txBox="1"/>
          <p:nvPr/>
        </p:nvSpPr>
        <p:spPr>
          <a:xfrm>
            <a:off x="4768338" y="1464400"/>
            <a:ext cx="40146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Осуществление работ в сфере озеленения на территории МО</a:t>
            </a:r>
            <a:endParaRPr sz="16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г. — 43 021,6 тыс. руб.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г. — 35 577,8 тыс. руб.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г. — 39 100,0 тыс. руб.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6" name="Google Shape;596;p39"/>
          <p:cNvSpPr/>
          <p:nvPr/>
        </p:nvSpPr>
        <p:spPr>
          <a:xfrm>
            <a:off x="4654125" y="3548650"/>
            <a:ext cx="4059900" cy="7506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p39"/>
          <p:cNvSpPr txBox="1"/>
          <p:nvPr/>
        </p:nvSpPr>
        <p:spPr>
          <a:xfrm>
            <a:off x="4654125" y="3568150"/>
            <a:ext cx="40599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Субсидия из бюджета СПб</a:t>
            </a:r>
            <a:endParaRPr sz="16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13 411,0 тыс. руб.</a:t>
            </a:r>
            <a:endParaRPr sz="1600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8" name="Google Shape;598;p39"/>
          <p:cNvCxnSpPr/>
          <p:nvPr/>
        </p:nvCxnSpPr>
        <p:spPr>
          <a:xfrm>
            <a:off x="6588238" y="3037150"/>
            <a:ext cx="1200" cy="53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9" name="Google Shape;599;p39"/>
          <p:cNvSpPr/>
          <p:nvPr/>
        </p:nvSpPr>
        <p:spPr>
          <a:xfrm rot="5400000">
            <a:off x="4394603" y="4279424"/>
            <a:ext cx="330900" cy="597300"/>
          </a:xfrm>
          <a:prstGeom prst="chevron">
            <a:avLst>
              <a:gd name="adj" fmla="val 500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0" name="Google Shape;600;p39"/>
          <p:cNvSpPr txBox="1"/>
          <p:nvPr/>
        </p:nvSpPr>
        <p:spPr>
          <a:xfrm>
            <a:off x="4144137" y="4686150"/>
            <a:ext cx="1260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в 2024 г</a:t>
            </a:r>
            <a:r>
              <a:rPr lang="ru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p39"/>
          <p:cNvSpPr txBox="1">
            <a:spLocks noGrp="1"/>
          </p:cNvSpPr>
          <p:nvPr>
            <p:ph type="body" idx="1"/>
          </p:nvPr>
        </p:nvSpPr>
        <p:spPr>
          <a:xfrm>
            <a:off x="410900" y="958225"/>
            <a:ext cx="8583000" cy="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ВМЗ: ст.10, п.2, пп.9), 9-1)Закона СПб 420-79</a:t>
            </a:r>
            <a:endParaRPr sz="14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0"/>
          <p:cNvSpPr txBox="1"/>
          <p:nvPr/>
        </p:nvSpPr>
        <p:spPr>
          <a:xfrm>
            <a:off x="0" y="0"/>
            <a:ext cx="9144000" cy="73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Работы по </a:t>
            </a:r>
            <a:r>
              <a:rPr lang="ru" sz="1600" b="1" dirty="0">
                <a:solidFill>
                  <a:schemeClr val="accent4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благоустройству</a:t>
            </a:r>
            <a:r>
              <a:rPr lang="ru" sz="16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ru" sz="1600" b="1" dirty="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озеленению</a:t>
            </a:r>
            <a:r>
              <a:rPr lang="ru" sz="16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территории МО в рамках работ</a:t>
            </a:r>
            <a:endParaRPr sz="1600"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по содержанию территорий</a:t>
            </a:r>
            <a:endParaRPr sz="1600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7" name="Google Shape;607;p40"/>
          <p:cNvSpPr/>
          <p:nvPr/>
        </p:nvSpPr>
        <p:spPr>
          <a:xfrm>
            <a:off x="288800" y="1441825"/>
            <a:ext cx="2504700" cy="2370600"/>
          </a:xfrm>
          <a:prstGeom prst="roundRect">
            <a:avLst>
              <a:gd name="adj" fmla="val 657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Уборка территорий детских и спортивных площадок</a:t>
            </a:r>
            <a:br>
              <a:rPr lang="ru" sz="11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28 523,69 кв.м.</a:t>
            </a:r>
            <a:br>
              <a:rPr lang="ru" sz="11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3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" sz="3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Содержание оборудования на детских и спортивных площадках — 1300 элементов благоустройства.</a:t>
            </a:r>
            <a:br>
              <a:rPr lang="ru" sz="11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3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" sz="3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Ремонт набивного покрытия</a:t>
            </a:r>
            <a:br>
              <a:rPr lang="ru" sz="11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4200 кв.м.</a:t>
            </a:r>
            <a:r>
              <a:rPr lang="ru" sz="1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" sz="1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3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" sz="3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Устройство резинового покрытия — 3724 кв.м.</a:t>
            </a:r>
            <a:endParaRPr sz="11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Google Shape;608;p40"/>
          <p:cNvSpPr/>
          <p:nvPr/>
        </p:nvSpPr>
        <p:spPr>
          <a:xfrm>
            <a:off x="3335150" y="1441775"/>
            <a:ext cx="2504700" cy="1000500"/>
          </a:xfrm>
          <a:prstGeom prst="roundRect">
            <a:avLst>
              <a:gd name="adj" fmla="val 657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Ремонт газонных ограждений</a:t>
            </a:r>
            <a:b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2 600 пг.м.</a:t>
            </a:r>
            <a:b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" sz="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Установка МАФ — 83 ед.</a:t>
            </a:r>
            <a:b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" sz="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Установка ИДН — 133 ед.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Google Shape;609;p40"/>
          <p:cNvSpPr/>
          <p:nvPr/>
        </p:nvSpPr>
        <p:spPr>
          <a:xfrm>
            <a:off x="6350600" y="3455025"/>
            <a:ext cx="2553300" cy="5175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Содержание и ремонт газонов</a:t>
            </a:r>
            <a:b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14 555 м.кв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40"/>
          <p:cNvSpPr/>
          <p:nvPr/>
        </p:nvSpPr>
        <p:spPr>
          <a:xfrm>
            <a:off x="6350375" y="4126150"/>
            <a:ext cx="2553300" cy="5175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Ремонт иных пешеходных коммуникаций (лестница) – 5 ед</a:t>
            </a:r>
            <a:endParaRPr sz="15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1" name="Google Shape;611;p40"/>
          <p:cNvSpPr/>
          <p:nvPr/>
        </p:nvSpPr>
        <p:spPr>
          <a:xfrm>
            <a:off x="288788" y="766938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2" name="Google Shape;612;p40"/>
          <p:cNvSpPr txBox="1"/>
          <p:nvPr/>
        </p:nvSpPr>
        <p:spPr>
          <a:xfrm>
            <a:off x="288800" y="766950"/>
            <a:ext cx="2504700" cy="4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Мероприятия</a:t>
            </a:r>
            <a:endParaRPr sz="1300"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3" name="Google Shape;613;p40"/>
          <p:cNvSpPr/>
          <p:nvPr/>
        </p:nvSpPr>
        <p:spPr>
          <a:xfrm>
            <a:off x="288725" y="3917625"/>
            <a:ext cx="2504700" cy="732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4" name="Google Shape;614;p40"/>
          <p:cNvSpPr txBox="1"/>
          <p:nvPr/>
        </p:nvSpPr>
        <p:spPr>
          <a:xfrm>
            <a:off x="288725" y="3917625"/>
            <a:ext cx="25047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Содержание (уборка) территории  ЗНОП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398 297,1 кв.м.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15" name="Google Shape;615;p40"/>
          <p:cNvCxnSpPr>
            <a:endCxn id="607" idx="0"/>
          </p:cNvCxnSpPr>
          <p:nvPr/>
        </p:nvCxnSpPr>
        <p:spPr>
          <a:xfrm flipH="1">
            <a:off x="1541150" y="1175725"/>
            <a:ext cx="3300" cy="26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6" name="Google Shape;616;p40"/>
          <p:cNvSpPr/>
          <p:nvPr/>
        </p:nvSpPr>
        <p:spPr>
          <a:xfrm>
            <a:off x="6381513" y="766938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7" name="Google Shape;617;p40"/>
          <p:cNvSpPr txBox="1"/>
          <p:nvPr/>
        </p:nvSpPr>
        <p:spPr>
          <a:xfrm>
            <a:off x="6381525" y="766950"/>
            <a:ext cx="2504700" cy="4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Покрытия</a:t>
            </a:r>
            <a:endParaRPr sz="1300"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Google Shape;618;p40"/>
          <p:cNvSpPr/>
          <p:nvPr/>
        </p:nvSpPr>
        <p:spPr>
          <a:xfrm>
            <a:off x="6357150" y="2112775"/>
            <a:ext cx="2543100" cy="5175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Текущий ремонт дворовых проездов — 10 033 кв.м.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9" name="Google Shape;619;p40"/>
          <p:cNvSpPr/>
          <p:nvPr/>
        </p:nvSpPr>
        <p:spPr>
          <a:xfrm>
            <a:off x="6350550" y="2783900"/>
            <a:ext cx="2553300" cy="5175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Содержание и ремонт набивного покрытия — 8000 м.кв.</a:t>
            </a:r>
            <a:endParaRPr sz="15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0" name="Google Shape;620;p40"/>
          <p:cNvSpPr/>
          <p:nvPr/>
        </p:nvSpPr>
        <p:spPr>
          <a:xfrm>
            <a:off x="6360713" y="1441638"/>
            <a:ext cx="2538000" cy="5175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Ямочный ремонт — 34 048 кв.м.</a:t>
            </a:r>
            <a:endParaRPr sz="11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1" name="Google Shape;621;p40"/>
          <p:cNvSpPr/>
          <p:nvPr/>
        </p:nvSpPr>
        <p:spPr>
          <a:xfrm>
            <a:off x="3335150" y="766938"/>
            <a:ext cx="25047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2" name="Google Shape;622;p40"/>
          <p:cNvSpPr txBox="1"/>
          <p:nvPr/>
        </p:nvSpPr>
        <p:spPr>
          <a:xfrm>
            <a:off x="3335150" y="766950"/>
            <a:ext cx="2504700" cy="4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Иное</a:t>
            </a:r>
            <a:endParaRPr sz="1300"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3" name="Google Shape;623;p40"/>
          <p:cNvCxnSpPr>
            <a:stCxn id="622" idx="2"/>
            <a:endCxn id="608" idx="0"/>
          </p:cNvCxnSpPr>
          <p:nvPr/>
        </p:nvCxnSpPr>
        <p:spPr>
          <a:xfrm>
            <a:off x="4587500" y="1167150"/>
            <a:ext cx="0" cy="27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4" name="Google Shape;624;p40"/>
          <p:cNvCxnSpPr>
            <a:stCxn id="617" idx="2"/>
            <a:endCxn id="620" idx="0"/>
          </p:cNvCxnSpPr>
          <p:nvPr/>
        </p:nvCxnSpPr>
        <p:spPr>
          <a:xfrm flipH="1">
            <a:off x="7629675" y="1167150"/>
            <a:ext cx="4200" cy="27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25" name="Google Shape;625;p40"/>
          <p:cNvSpPr/>
          <p:nvPr/>
        </p:nvSpPr>
        <p:spPr>
          <a:xfrm>
            <a:off x="3021475" y="2783900"/>
            <a:ext cx="31011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6" name="Google Shape;626;p40"/>
          <p:cNvSpPr txBox="1"/>
          <p:nvPr/>
        </p:nvSpPr>
        <p:spPr>
          <a:xfrm>
            <a:off x="3021475" y="2783900"/>
            <a:ext cx="310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Санитарные рубки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40"/>
          <p:cNvSpPr/>
          <p:nvPr/>
        </p:nvSpPr>
        <p:spPr>
          <a:xfrm>
            <a:off x="3021475" y="3448575"/>
            <a:ext cx="1507200" cy="1195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p40"/>
          <p:cNvSpPr/>
          <p:nvPr/>
        </p:nvSpPr>
        <p:spPr>
          <a:xfrm>
            <a:off x="4615325" y="3455025"/>
            <a:ext cx="1507200" cy="1195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9" name="Google Shape;629;p40"/>
          <p:cNvSpPr txBox="1"/>
          <p:nvPr/>
        </p:nvSpPr>
        <p:spPr>
          <a:xfrm>
            <a:off x="4615325" y="3455025"/>
            <a:ext cx="1507200" cy="11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На территории ЗНОП — по результатам обследования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0" name="Google Shape;630;p40"/>
          <p:cNvSpPr txBox="1"/>
          <p:nvPr/>
        </p:nvSpPr>
        <p:spPr>
          <a:xfrm>
            <a:off x="3021475" y="3448575"/>
            <a:ext cx="1507200" cy="11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На внутриквартальной территории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249 ед.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31" name="Google Shape;631;p40"/>
          <p:cNvCxnSpPr>
            <a:stCxn id="626" idx="2"/>
            <a:endCxn id="630" idx="0"/>
          </p:cNvCxnSpPr>
          <p:nvPr/>
        </p:nvCxnSpPr>
        <p:spPr>
          <a:xfrm flipH="1">
            <a:off x="3775225" y="3184100"/>
            <a:ext cx="796800" cy="26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2" name="Google Shape;632;p40"/>
          <p:cNvCxnSpPr>
            <a:stCxn id="626" idx="2"/>
            <a:endCxn id="629" idx="0"/>
          </p:cNvCxnSpPr>
          <p:nvPr/>
        </p:nvCxnSpPr>
        <p:spPr>
          <a:xfrm>
            <a:off x="4572025" y="3184100"/>
            <a:ext cx="796800" cy="27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3" name="Google Shape;633;p40"/>
          <p:cNvCxnSpPr>
            <a:stCxn id="620" idx="2"/>
            <a:endCxn id="618" idx="0"/>
          </p:cNvCxnSpPr>
          <p:nvPr/>
        </p:nvCxnSpPr>
        <p:spPr>
          <a:xfrm flipH="1">
            <a:off x="7628813" y="1959138"/>
            <a:ext cx="900" cy="15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4" name="Google Shape;634;p40"/>
          <p:cNvCxnSpPr>
            <a:stCxn id="618" idx="2"/>
            <a:endCxn id="619" idx="0"/>
          </p:cNvCxnSpPr>
          <p:nvPr/>
        </p:nvCxnSpPr>
        <p:spPr>
          <a:xfrm flipH="1">
            <a:off x="7627200" y="2630275"/>
            <a:ext cx="1500" cy="15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40"/>
          <p:cNvCxnSpPr>
            <a:stCxn id="619" idx="2"/>
            <a:endCxn id="609" idx="0"/>
          </p:cNvCxnSpPr>
          <p:nvPr/>
        </p:nvCxnSpPr>
        <p:spPr>
          <a:xfrm>
            <a:off x="7627200" y="3301400"/>
            <a:ext cx="0" cy="15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40"/>
          <p:cNvCxnSpPr>
            <a:endCxn id="610" idx="0"/>
          </p:cNvCxnSpPr>
          <p:nvPr/>
        </p:nvCxnSpPr>
        <p:spPr>
          <a:xfrm flipH="1">
            <a:off x="7627025" y="3974650"/>
            <a:ext cx="1500" cy="15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1"/>
          <p:cNvSpPr txBox="1"/>
          <p:nvPr/>
        </p:nvSpPr>
        <p:spPr>
          <a:xfrm>
            <a:off x="150" y="258350"/>
            <a:ext cx="9144000" cy="6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Работы по </a:t>
            </a:r>
            <a:r>
              <a:rPr lang="ru" sz="1600" b="1" dirty="0">
                <a:solidFill>
                  <a:schemeClr val="accent4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благоустройству</a:t>
            </a:r>
            <a:r>
              <a:rPr lang="ru" sz="16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ru" sz="1600" b="1" dirty="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озеленению</a:t>
            </a:r>
            <a:r>
              <a:rPr lang="ru" sz="16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территории МО в рамках работ</a:t>
            </a:r>
            <a:endParaRPr sz="1600"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по развитию территорий</a:t>
            </a:r>
            <a:endParaRPr sz="1600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2" name="Google Shape;642;p41"/>
          <p:cNvSpPr/>
          <p:nvPr/>
        </p:nvSpPr>
        <p:spPr>
          <a:xfrm>
            <a:off x="195275" y="1686125"/>
            <a:ext cx="2798400" cy="1884900"/>
          </a:xfrm>
          <a:prstGeom prst="roundRect">
            <a:avLst>
              <a:gd name="adj" fmla="val 4778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Размещение новых пространств на дворовых территориях</a:t>
            </a: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пр. Пархоменко, д. 45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пр. Тореза д. 35 корп. 2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ул. Манчестерская, д. 2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пр. Раевского, д. 10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2-й Муринский пр., д. 34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пр. Ярославский, д. 40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ул. Ломовская д. 7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43" name="Google Shape;64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038" y="2167500"/>
            <a:ext cx="2874725" cy="23914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44" name="Google Shape;644;p41"/>
          <p:cNvSpPr/>
          <p:nvPr/>
        </p:nvSpPr>
        <p:spPr>
          <a:xfrm>
            <a:off x="195275" y="1078500"/>
            <a:ext cx="2798400" cy="400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5" name="Google Shape;645;p41"/>
          <p:cNvSpPr/>
          <p:nvPr/>
        </p:nvSpPr>
        <p:spPr>
          <a:xfrm>
            <a:off x="195269" y="3706625"/>
            <a:ext cx="2798400" cy="8523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Реализация с учетом субсидии из городского бюджета в 2024 г.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пр. Тореза, д. 38/6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6" name="Google Shape;646;p41"/>
          <p:cNvSpPr txBox="1"/>
          <p:nvPr/>
        </p:nvSpPr>
        <p:spPr>
          <a:xfrm>
            <a:off x="195300" y="1078525"/>
            <a:ext cx="2798400" cy="4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1300" b="1"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1pPr>
          </a:lstStyle>
          <a:p>
            <a:r>
              <a:rPr lang="ru">
                <a:sym typeface="Roboto"/>
              </a:rPr>
              <a:t>Устройство новых пространств</a:t>
            </a:r>
            <a:endParaRPr>
              <a:sym typeface="Roboto"/>
            </a:endParaRPr>
          </a:p>
        </p:txBody>
      </p:sp>
      <p:sp>
        <p:nvSpPr>
          <p:cNvPr id="647" name="Google Shape;647;p41"/>
          <p:cNvSpPr/>
          <p:nvPr/>
        </p:nvSpPr>
        <p:spPr>
          <a:xfrm>
            <a:off x="6158375" y="2167500"/>
            <a:ext cx="2787300" cy="1452900"/>
          </a:xfrm>
          <a:prstGeom prst="roundRect">
            <a:avLst>
              <a:gd name="adj" fmla="val 10618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  2024 году запланирована разработка проектов по адресам: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пр. Тореза д. 112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пр. Энгельса д. 76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8" name="Google Shape;648;p41"/>
          <p:cNvSpPr/>
          <p:nvPr/>
        </p:nvSpPr>
        <p:spPr>
          <a:xfrm>
            <a:off x="6147125" y="3728100"/>
            <a:ext cx="2798400" cy="8307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Разработка листов согласования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— 9 ед.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9" name="Google Shape;649;p41"/>
          <p:cNvSpPr/>
          <p:nvPr/>
        </p:nvSpPr>
        <p:spPr>
          <a:xfrm>
            <a:off x="6147125" y="1078500"/>
            <a:ext cx="2798400" cy="981300"/>
          </a:xfrm>
          <a:prstGeom prst="roundRect">
            <a:avLst>
              <a:gd name="adj" fmla="val 16868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Разработка проектов благоустройства  элементов благоустройства — 9 ед.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0" name="Google Shape;650;p41"/>
          <p:cNvCxnSpPr>
            <a:stCxn id="645" idx="0"/>
            <a:endCxn id="645" idx="0"/>
          </p:cNvCxnSpPr>
          <p:nvPr/>
        </p:nvCxnSpPr>
        <p:spPr>
          <a:xfrm>
            <a:off x="1594469" y="37066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1" name="Google Shape;651;p41"/>
          <p:cNvCxnSpPr>
            <a:stCxn id="646" idx="2"/>
            <a:endCxn id="642" idx="0"/>
          </p:cNvCxnSpPr>
          <p:nvPr/>
        </p:nvCxnSpPr>
        <p:spPr>
          <a:xfrm>
            <a:off x="1594500" y="1478725"/>
            <a:ext cx="0" cy="20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2" name="Google Shape;652;p41"/>
          <p:cNvSpPr/>
          <p:nvPr/>
        </p:nvSpPr>
        <p:spPr>
          <a:xfrm>
            <a:off x="3133050" y="1078500"/>
            <a:ext cx="2874600" cy="9813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Компенсационное озеленение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Посадка более 200 единиц деревьев и кустарников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Численность населения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1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188" y="1152425"/>
            <a:ext cx="5961630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2"/>
          <p:cNvSpPr txBox="1">
            <a:spLocks noGrp="1"/>
          </p:cNvSpPr>
          <p:nvPr>
            <p:ph type="body" idx="1"/>
          </p:nvPr>
        </p:nvSpPr>
        <p:spPr>
          <a:xfrm>
            <a:off x="976800" y="460875"/>
            <a:ext cx="3170700" cy="852900"/>
          </a:xfrm>
          <a:prstGeom prst="rect">
            <a:avLst/>
          </a:prstGeom>
          <a:solidFill>
            <a:srgbClr val="F5F6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300" b="1">
                <a:latin typeface="Roboto"/>
                <a:ea typeface="Roboto"/>
                <a:cs typeface="Roboto"/>
                <a:sym typeface="Roboto"/>
              </a:rPr>
              <a:t>Материалы по проекту бюджета размещены на официальном сайте МО Светлановское</a:t>
            </a:r>
            <a:endParaRPr sz="13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58" name="Google Shape;65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800" y="1313800"/>
            <a:ext cx="3170776" cy="31707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9" name="Google Shape;659;p42"/>
          <p:cNvSpPr txBox="1">
            <a:spLocks noGrp="1"/>
          </p:cNvSpPr>
          <p:nvPr>
            <p:ph type="body" idx="1"/>
          </p:nvPr>
        </p:nvSpPr>
        <p:spPr>
          <a:xfrm>
            <a:off x="4906375" y="460875"/>
            <a:ext cx="3170700" cy="852900"/>
          </a:xfrm>
          <a:prstGeom prst="rect">
            <a:avLst/>
          </a:prstGeom>
          <a:solidFill>
            <a:srgbClr val="F5F6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300" b="1">
                <a:latin typeface="Roboto"/>
                <a:ea typeface="Roboto"/>
                <a:cs typeface="Roboto"/>
                <a:sym typeface="Roboto"/>
              </a:rPr>
              <a:t>Для направления замечаний и предложений</a:t>
            </a:r>
            <a:endParaRPr sz="13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0" name="Google Shape;66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6363" y="1313838"/>
            <a:ext cx="3170700" cy="3170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Полномочия муниципального образования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DB6AC"/>
                </a:solidFill>
                <a:latin typeface="Roboto"/>
                <a:ea typeface="Roboto"/>
                <a:cs typeface="Roboto"/>
                <a:sym typeface="Roboto"/>
              </a:rPr>
              <a:t>Собственные</a:t>
            </a:r>
            <a:endParaRPr b="1">
              <a:solidFill>
                <a:srgbClr val="4DB6A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52 вопроса местного значения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571950" y="1260700"/>
            <a:ext cx="42603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4DB6AC"/>
                </a:solidFill>
                <a:latin typeface="Roboto"/>
                <a:ea typeface="Roboto"/>
                <a:cs typeface="Roboto"/>
                <a:sym typeface="Roboto"/>
              </a:rPr>
              <a:t>Делегированные</a:t>
            </a:r>
            <a:endParaRPr sz="1800" b="1">
              <a:solidFill>
                <a:srgbClr val="4DB6A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 государственных полномочия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938" y="2282363"/>
            <a:ext cx="240982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1588" y="2282375"/>
            <a:ext cx="2281025" cy="22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Формирование бюджета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7500" y="1152425"/>
            <a:ext cx="5826806" cy="386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5311400" y="1152425"/>
            <a:ext cx="35208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Бюджет МО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5311400" y="1701725"/>
            <a:ext cx="35208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Непрограммные мероприятия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311400" y="2529450"/>
            <a:ext cx="35208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Муниципальные программы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5311400" y="3357175"/>
            <a:ext cx="35208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Прогноз СЭР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" name="Google Shape;104;p17"/>
          <p:cNvCxnSpPr/>
          <p:nvPr/>
        </p:nvCxnSpPr>
        <p:spPr>
          <a:xfrm>
            <a:off x="2312300" y="1564325"/>
            <a:ext cx="4555800" cy="15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7"/>
          <p:cNvCxnSpPr/>
          <p:nvPr/>
        </p:nvCxnSpPr>
        <p:spPr>
          <a:xfrm>
            <a:off x="2487600" y="2136725"/>
            <a:ext cx="6227400" cy="2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7"/>
          <p:cNvCxnSpPr/>
          <p:nvPr/>
        </p:nvCxnSpPr>
        <p:spPr>
          <a:xfrm>
            <a:off x="2701050" y="2907275"/>
            <a:ext cx="6006300" cy="23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7"/>
          <p:cNvCxnSpPr/>
          <p:nvPr/>
        </p:nvCxnSpPr>
        <p:spPr>
          <a:xfrm>
            <a:off x="2916600" y="3792175"/>
            <a:ext cx="5798400" cy="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545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Характеристика бюджета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1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25"/>
            <a:ext cx="4862325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5298300" y="1580125"/>
            <a:ext cx="3472200" cy="1038000"/>
          </a:xfrm>
          <a:prstGeom prst="roundRect">
            <a:avLst>
              <a:gd name="adj" fmla="val 16667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5352300" y="1580125"/>
            <a:ext cx="34467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Доходы — 225 839,9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 — 250 839,9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Дефицит — 25 000,0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5326650" y="2745788"/>
            <a:ext cx="3472200" cy="10380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5339550" y="3911475"/>
            <a:ext cx="3472200" cy="10380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5352300" y="2745800"/>
            <a:ext cx="34467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</a:t>
            </a:r>
            <a:b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Доходы — 263 061,5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 — 263 061,5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Дефицит — 0,0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5352300" y="3911475"/>
            <a:ext cx="34467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Доходы — 255 874,4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 — 255 874,4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Дефицит — 0,0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5298300" y="414438"/>
            <a:ext cx="3472200" cy="1038000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5311050" y="414450"/>
            <a:ext cx="34467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Ожидаемое исполнение 2023 год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Доходы — 261 879,5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Расходы — 239 714,5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Профицит — 22 165,0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Доходная часть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1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7338" y="1281950"/>
            <a:ext cx="3289326" cy="203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81950"/>
            <a:ext cx="3289326" cy="20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4676" y="1281950"/>
            <a:ext cx="3289326" cy="203389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/>
          <p:nvPr/>
        </p:nvSpPr>
        <p:spPr>
          <a:xfrm>
            <a:off x="3289375" y="3529675"/>
            <a:ext cx="2565300" cy="12474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3308325" y="3529700"/>
            <a:ext cx="2546400" cy="1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</a:t>
            </a:r>
            <a:b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Собственные — 158 225,8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Дотации — 79 141,9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Субвенции — 25 693,8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6191575" y="3529700"/>
            <a:ext cx="2615400" cy="12474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6210900" y="3529700"/>
            <a:ext cx="2596200" cy="1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Собственные — 171 707,7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Дотации — 57 447,5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Субвенции — 26 719,2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311700" y="3529700"/>
            <a:ext cx="2565300" cy="1247400"/>
          </a:xfrm>
          <a:prstGeom prst="roundRect">
            <a:avLst>
              <a:gd name="adj" fmla="val 16667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330650" y="3529725"/>
            <a:ext cx="2546400" cy="1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</a:t>
            </a:r>
            <a:b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Собственные — 140 117,9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Дотации — 61 054,4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Субвенции — 24 667,6 т.р.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Субсидии — 23 777,7 т.р.</a:t>
            </a:r>
            <a:endParaRPr sz="13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Динамика доходов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p2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188" y="1213225"/>
            <a:ext cx="5961630" cy="368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06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Расходная часть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2875"/>
            <a:ext cx="6257676" cy="378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/>
          <p:nvPr/>
        </p:nvSpPr>
        <p:spPr>
          <a:xfrm>
            <a:off x="6715500" y="1262875"/>
            <a:ext cx="2116800" cy="618300"/>
          </a:xfrm>
          <a:prstGeom prst="roundRect">
            <a:avLst>
              <a:gd name="adj" fmla="val 16667"/>
            </a:avLst>
          </a:prstGeom>
          <a:solidFill>
            <a:srgbClr val="FFF5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6715500" y="1366000"/>
            <a:ext cx="2083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год — 250 839,9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6715500" y="2262563"/>
            <a:ext cx="2116800" cy="618300"/>
          </a:xfrm>
          <a:prstGeom prst="roundRect">
            <a:avLst>
              <a:gd name="adj" fmla="val 16667"/>
            </a:avLst>
          </a:prstGeom>
          <a:solidFill>
            <a:srgbClr val="F6FFF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6715500" y="2365688"/>
            <a:ext cx="2083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2025 год — 263 061,5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6715500" y="3262275"/>
            <a:ext cx="2116800" cy="618300"/>
          </a:xfrm>
          <a:prstGeom prst="roundRect">
            <a:avLst>
              <a:gd name="adj" fmla="val 16667"/>
            </a:avLst>
          </a:prstGeom>
          <a:solidFill>
            <a:srgbClr val="F5F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6715500" y="3365400"/>
            <a:ext cx="2083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2026 год — 255 874,4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2252</Words>
  <Application>Microsoft Office PowerPoint</Application>
  <PresentationFormat>Экран (16:9)</PresentationFormat>
  <Paragraphs>466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Open Sans</vt:lpstr>
      <vt:lpstr>Arial</vt:lpstr>
      <vt:lpstr>Roboto</vt:lpstr>
      <vt:lpstr>PT Sans Narrow</vt:lpstr>
      <vt:lpstr>Tropic</vt:lpstr>
      <vt:lpstr>ПУБЛИЧНЫЕ СЛУШАНИЯ по проекту НПА</vt:lpstr>
      <vt:lpstr>Муниципальное образование Светлановское</vt:lpstr>
      <vt:lpstr>Численность населения</vt:lpstr>
      <vt:lpstr>Полномочия муниципального образования</vt:lpstr>
      <vt:lpstr>Формирование бюджета</vt:lpstr>
      <vt:lpstr>Характеристика бюджета</vt:lpstr>
      <vt:lpstr>Доходная часть</vt:lpstr>
      <vt:lpstr>Динамика доходов</vt:lpstr>
      <vt:lpstr>Расходная часть</vt:lpstr>
      <vt:lpstr>Презентация PowerPoint</vt:lpstr>
      <vt:lpstr>Прогнозная оценка сбалансированности бюджета и источники покрытия дефицита </vt:lpstr>
      <vt:lpstr>ВМЗ: ст. 10, п. 1, пп. 26 Закона СПб 420-79; ст. 81 БК РФ  Гос. полномочия: ст. 11 Закона СПб 420-79</vt:lpstr>
      <vt:lpstr>Раздел БК: Социальная политика</vt:lpstr>
      <vt:lpstr>Муниципальные программы</vt:lpstr>
      <vt:lpstr>Раздел БК: Национальная безопасность и правоохранительная деятельность</vt:lpstr>
      <vt:lpstr>Презентация PowerPoint</vt:lpstr>
      <vt:lpstr>Направления профилактической деятельности</vt:lpstr>
      <vt:lpstr>Раздел БК: Национальная экономика</vt:lpstr>
      <vt:lpstr>Презентация PowerPoint</vt:lpstr>
      <vt:lpstr>Раздел БК: Охрана окружающей среды</vt:lpstr>
      <vt:lpstr>Раздел БК: Образование</vt:lpstr>
      <vt:lpstr>Презентация PowerPoint</vt:lpstr>
      <vt:lpstr>Раздел БК: Физическая культура и спорт</vt:lpstr>
      <vt:lpstr>Раздел БК: Средства массовой информации</vt:lpstr>
      <vt:lpstr>Раздел БК: Культура, кинематография</vt:lpstr>
      <vt:lpstr>Презентация PowerPoint</vt:lpstr>
      <vt:lpstr>Раздел БК: Жилищно-коммунальное хозяйство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ПУБЛИЧНЫЕ СЛУШАНИЯ по проекту НПА</dc:title>
  <dc:creator>Администратор безопасности</dc:creator>
  <cp:lastModifiedBy>user</cp:lastModifiedBy>
  <cp:revision>7</cp:revision>
  <dcterms:modified xsi:type="dcterms:W3CDTF">2023-11-22T04:11:15Z</dcterms:modified>
</cp:coreProperties>
</file>