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5143500" type="screen16x9"/>
  <p:notesSz cx="6858000" cy="9144000"/>
  <p:embeddedFontLst>
    <p:embeddedFont>
      <p:font typeface="Roboto" panose="020B0604020202020204" charset="0"/>
      <p:regular r:id="rId36"/>
      <p:bold r:id="rId37"/>
      <p:italic r:id="rId38"/>
      <p:boldItalic r:id="rId39"/>
    </p:embeddedFont>
    <p:embeddedFont>
      <p:font typeface="PT Sans Narrow" panose="020B0604020202020204" charset="-52"/>
      <p:regular r:id="rId40"/>
      <p:bold r:id="rId41"/>
    </p:embeddedFont>
    <p:embeddedFont>
      <p:font typeface="Open Sans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9cd3180c2e_0_14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9cd3180c2e_0_14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9cd3180c2e_0_1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9cd3180c2e_0_15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9cd3180c2e_0_1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9cd3180c2e_0_1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9ce1a3184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9ce1a3184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ce1a3184d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ce1a3184d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9d0bb8bed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9d0bb8bed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9d0bb8bed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9d0bb8bed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9d0bb8bed1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9d0bb8bed1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9d0bb8bed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9d0bb8bed1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9d0bb8bed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9d0bb8bed1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9cd3180c2e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9cd3180c2e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9d0bb8bed1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9d0bb8bed1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9d0bb8bed1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9d0bb8bed1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9c803bd3f0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29c803bd3f0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9d0bb8bed1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29d0bb8bed1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29d0bb8bed1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29d0bb8bed1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9d0bb8bed1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29d0bb8bed1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29d0bb8bed1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29d0bb8bed1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9d0bb8bed1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29d0bb8bed1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29d0bb8bed1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29d0bb8bed1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29c803bd3f0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29c803bd3f0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5bf3b64b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a5bf3b64b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29d0bb8bed1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29d0bb8bed1_1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29db2d1a26c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29db2d1a26c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29db2d1a26c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29db2d1a26c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29d6f212e10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29d6f212e10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9cd3180c2e_0_1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9cd3180c2e_0_1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9cd3180c2e_0_1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9cd3180c2e_0_1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9cd3180c2e_0_1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9cd3180c2e_0_1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5bf3b64b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a5bf3b64b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a5bf3b64b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a5bf3b64b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9cd3180c2e_0_1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9cd3180c2e_0_1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659">
                <a:latin typeface="Roboto"/>
                <a:ea typeface="Roboto"/>
                <a:cs typeface="Roboto"/>
                <a:sym typeface="Roboto"/>
              </a:rPr>
              <a:t>БЮДЖЕТ ДЛЯ ГРАЖДАН</a:t>
            </a:r>
            <a:endParaRPr sz="3659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659">
                <a:latin typeface="Roboto"/>
                <a:ea typeface="Roboto"/>
                <a:cs typeface="Roboto"/>
                <a:sym typeface="Roboto"/>
              </a:rPr>
              <a:t>НА 2024-2026 ГОДЫ</a:t>
            </a:r>
            <a:endParaRPr sz="3659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36775" y="2850050"/>
            <a:ext cx="4871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ru" sz="1216" b="1">
                <a:latin typeface="Roboto"/>
                <a:ea typeface="Roboto"/>
                <a:cs typeface="Roboto"/>
                <a:sym typeface="Roboto"/>
              </a:rPr>
              <a:t>внутригородского муниципального образования города федерального значения Санкт-Петербурга</a:t>
            </a:r>
            <a:endParaRPr sz="1216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ru" sz="1216" b="1">
                <a:latin typeface="Roboto"/>
                <a:ea typeface="Roboto"/>
                <a:cs typeface="Roboto"/>
                <a:sym typeface="Roboto"/>
              </a:rPr>
              <a:t>муниципальный округ Светлановское</a:t>
            </a:r>
            <a:endParaRPr sz="1216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sz="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Roboto"/>
                <a:ea typeface="Roboto"/>
                <a:cs typeface="Roboto"/>
                <a:sym typeface="Roboto"/>
              </a:rPr>
              <a:t>Доходная часть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7" name="Google Shape;157;p22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7338" y="1281950"/>
            <a:ext cx="3289326" cy="2033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2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81950"/>
            <a:ext cx="3289326" cy="203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2" title="Points score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4676" y="1281950"/>
            <a:ext cx="3289326" cy="203389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2"/>
          <p:cNvSpPr/>
          <p:nvPr/>
        </p:nvSpPr>
        <p:spPr>
          <a:xfrm>
            <a:off x="3289375" y="3529675"/>
            <a:ext cx="2565300" cy="1247400"/>
          </a:xfrm>
          <a:prstGeom prst="roundRect">
            <a:avLst>
              <a:gd name="adj" fmla="val 16667"/>
            </a:avLst>
          </a:prstGeom>
          <a:solidFill>
            <a:srgbClr val="F6FF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3308325" y="3529700"/>
            <a:ext cx="2546400" cy="12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год</a:t>
            </a:r>
            <a:br>
              <a:rPr lang="ru" sz="1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4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Собственные — 158 225,8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Дотации — 79 141,9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Субвенции — 25 693,8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p22"/>
          <p:cNvSpPr/>
          <p:nvPr/>
        </p:nvSpPr>
        <p:spPr>
          <a:xfrm>
            <a:off x="6191575" y="3529700"/>
            <a:ext cx="2615400" cy="1247400"/>
          </a:xfrm>
          <a:prstGeom prst="roundRect">
            <a:avLst>
              <a:gd name="adj" fmla="val 16667"/>
            </a:avLst>
          </a:prstGeom>
          <a:solidFill>
            <a:srgbClr val="F5F6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6210900" y="3529700"/>
            <a:ext cx="2596200" cy="12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год</a:t>
            </a:r>
            <a:endParaRPr sz="1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Собственные — 171 707,7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Дотации — 57 447,5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Субвенции — 26 719,2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Google Shape;164;p22"/>
          <p:cNvSpPr/>
          <p:nvPr/>
        </p:nvSpPr>
        <p:spPr>
          <a:xfrm>
            <a:off x="311700" y="3529700"/>
            <a:ext cx="2565300" cy="1247400"/>
          </a:xfrm>
          <a:prstGeom prst="roundRect">
            <a:avLst>
              <a:gd name="adj" fmla="val 16667"/>
            </a:avLst>
          </a:prstGeom>
          <a:solidFill>
            <a:srgbClr val="FFF5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330650" y="3529725"/>
            <a:ext cx="2546400" cy="12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год</a:t>
            </a:r>
            <a:br>
              <a:rPr lang="ru" sz="1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4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Собственные — 140 117,9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Дотации — 61 054,4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Субвенции — 24 667,6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Субсидии — 23 777,7 т.р.</a:t>
            </a:r>
            <a:endParaRPr sz="13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Roboto"/>
                <a:ea typeface="Roboto"/>
                <a:cs typeface="Roboto"/>
                <a:sym typeface="Roboto"/>
              </a:rPr>
              <a:t>Динамика доходов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1" name="Google Shape;171;p23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1188" y="1213225"/>
            <a:ext cx="5961630" cy="36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Roboto"/>
                <a:ea typeface="Roboto"/>
                <a:cs typeface="Roboto"/>
                <a:sym typeface="Roboto"/>
              </a:rPr>
              <a:t>Расходная часть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24"/>
          <p:cNvSpPr/>
          <p:nvPr/>
        </p:nvSpPr>
        <p:spPr>
          <a:xfrm>
            <a:off x="6715500" y="1262875"/>
            <a:ext cx="2116800" cy="618300"/>
          </a:xfrm>
          <a:prstGeom prst="roundRect">
            <a:avLst>
              <a:gd name="adj" fmla="val 16667"/>
            </a:avLst>
          </a:prstGeom>
          <a:solidFill>
            <a:srgbClr val="FFF5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" name="Google Shape;178;p24"/>
          <p:cNvSpPr txBox="1"/>
          <p:nvPr/>
        </p:nvSpPr>
        <p:spPr>
          <a:xfrm>
            <a:off x="6715500" y="1366000"/>
            <a:ext cx="2083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год — 285 307,6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24"/>
          <p:cNvSpPr/>
          <p:nvPr/>
        </p:nvSpPr>
        <p:spPr>
          <a:xfrm>
            <a:off x="6715500" y="2262563"/>
            <a:ext cx="2116800" cy="618300"/>
          </a:xfrm>
          <a:prstGeom prst="roundRect">
            <a:avLst>
              <a:gd name="adj" fmla="val 16667"/>
            </a:avLst>
          </a:prstGeom>
          <a:solidFill>
            <a:srgbClr val="F6FF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" name="Google Shape;180;p24"/>
          <p:cNvSpPr txBox="1"/>
          <p:nvPr/>
        </p:nvSpPr>
        <p:spPr>
          <a:xfrm>
            <a:off x="6715500" y="2365688"/>
            <a:ext cx="2083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год — 263 061,5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24"/>
          <p:cNvSpPr/>
          <p:nvPr/>
        </p:nvSpPr>
        <p:spPr>
          <a:xfrm>
            <a:off x="6715500" y="3262275"/>
            <a:ext cx="2116800" cy="618300"/>
          </a:xfrm>
          <a:prstGeom prst="roundRect">
            <a:avLst>
              <a:gd name="adj" fmla="val 16667"/>
            </a:avLst>
          </a:prstGeom>
          <a:solidFill>
            <a:srgbClr val="F5F6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" name="Google Shape;182;p24"/>
          <p:cNvSpPr txBox="1"/>
          <p:nvPr/>
        </p:nvSpPr>
        <p:spPr>
          <a:xfrm>
            <a:off x="6715500" y="3365400"/>
            <a:ext cx="2083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год — 255 874,4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3" name="Google Shape;18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62875"/>
            <a:ext cx="6081027" cy="36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5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232608" cy="283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5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5700" y="0"/>
            <a:ext cx="3232599" cy="285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5" title="Points score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11400" y="2700"/>
            <a:ext cx="3232599" cy="2844687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5"/>
          <p:cNvSpPr/>
          <p:nvPr/>
        </p:nvSpPr>
        <p:spPr>
          <a:xfrm>
            <a:off x="3301975" y="2938150"/>
            <a:ext cx="2565300" cy="2052600"/>
          </a:xfrm>
          <a:prstGeom prst="roundRect">
            <a:avLst>
              <a:gd name="adj" fmla="val 16667"/>
            </a:avLst>
          </a:prstGeom>
          <a:solidFill>
            <a:srgbClr val="F6FF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25"/>
          <p:cNvSpPr txBox="1"/>
          <p:nvPr/>
        </p:nvSpPr>
        <p:spPr>
          <a:xfrm>
            <a:off x="3395925" y="2938175"/>
            <a:ext cx="24714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Общегос. вопр. — 61 989,4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НБ — 872,3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НЭ — 3 947,7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ЖКХ — 141 595,5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Образование — 908,7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Культура — 22 527,4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Соц.политика — 20 508,1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Охрана окруж.сред. — 198,5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Физ-ра — 1 080,1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СМИ — 3 499,6 т.р.</a:t>
            </a:r>
            <a:endParaRPr sz="1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25"/>
          <p:cNvSpPr/>
          <p:nvPr/>
        </p:nvSpPr>
        <p:spPr>
          <a:xfrm>
            <a:off x="6204175" y="2938050"/>
            <a:ext cx="2615400" cy="2052600"/>
          </a:xfrm>
          <a:prstGeom prst="roundRect">
            <a:avLst>
              <a:gd name="adj" fmla="val 16667"/>
            </a:avLst>
          </a:prstGeom>
          <a:solidFill>
            <a:srgbClr val="F5F6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4" name="Google Shape;194;p25"/>
          <p:cNvSpPr txBox="1"/>
          <p:nvPr/>
        </p:nvSpPr>
        <p:spPr>
          <a:xfrm>
            <a:off x="6273600" y="2938175"/>
            <a:ext cx="2565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Общегос. вопр. — 64 458,6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НБ — 910,0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НЭ — 4 116,9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ЖКХ — 124 267,6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Образование — 945,6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Культура — 23 425,9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Соц.политика — 21 326,3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Охрана окруж.сред. — 206,4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Физ-ра — 1 120,1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СМИ — 3 639,2 т.р.</a:t>
            </a:r>
            <a:endParaRPr sz="1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" name="Google Shape;195;p25"/>
          <p:cNvSpPr/>
          <p:nvPr/>
        </p:nvSpPr>
        <p:spPr>
          <a:xfrm>
            <a:off x="324300" y="2938050"/>
            <a:ext cx="2565300" cy="2052600"/>
          </a:xfrm>
          <a:prstGeom prst="roundRect">
            <a:avLst>
              <a:gd name="adj" fmla="val 16667"/>
            </a:avLst>
          </a:prstGeom>
          <a:solidFill>
            <a:srgbClr val="FFF5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6" name="Google Shape;196;p25"/>
          <p:cNvSpPr txBox="1"/>
          <p:nvPr/>
        </p:nvSpPr>
        <p:spPr>
          <a:xfrm>
            <a:off x="404450" y="2938200"/>
            <a:ext cx="25044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Общегос. вопр. — 59 434,8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НБ — 1 097,5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НЭ — 3 792,1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ЖКХ — 173 398,8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Образование — 872,5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Культура — 21 938,0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Соц.политика — 19 689,1 т.р. 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Охрана окруж.сред. — 189,9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Физ-ра — 1 035,0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СМИ — 3 359,9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" name="Google Shape;197;p25"/>
          <p:cNvSpPr/>
          <p:nvPr/>
        </p:nvSpPr>
        <p:spPr>
          <a:xfrm>
            <a:off x="2617550" y="2609900"/>
            <a:ext cx="338100" cy="84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8" name="Google Shape;198;p25"/>
          <p:cNvSpPr/>
          <p:nvPr/>
        </p:nvSpPr>
        <p:spPr>
          <a:xfrm>
            <a:off x="5573300" y="2609900"/>
            <a:ext cx="338100" cy="84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9" name="Google Shape;199;p25"/>
          <p:cNvSpPr/>
          <p:nvPr/>
        </p:nvSpPr>
        <p:spPr>
          <a:xfrm>
            <a:off x="8529050" y="2609900"/>
            <a:ext cx="338100" cy="84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8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500">
                <a:latin typeface="Roboto"/>
                <a:ea typeface="Roboto"/>
                <a:cs typeface="Roboto"/>
                <a:sym typeface="Roboto"/>
              </a:rPr>
              <a:t>Прогнозная оценка сбалансированности бюджета и источники покрытия дефицита 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5" name="Google Shape;20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7600" y="2364275"/>
            <a:ext cx="2437502" cy="2437502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6"/>
          <p:cNvSpPr/>
          <p:nvPr/>
        </p:nvSpPr>
        <p:spPr>
          <a:xfrm>
            <a:off x="311700" y="1488150"/>
            <a:ext cx="3711900" cy="9207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7" name="Google Shape;207;p26"/>
          <p:cNvSpPr txBox="1"/>
          <p:nvPr/>
        </p:nvSpPr>
        <p:spPr>
          <a:xfrm>
            <a:off x="311700" y="1488148"/>
            <a:ext cx="37119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 — дефицитный бюджет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35 690,0 тыс. руб. — остатки на едином счете бюджета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5120400" y="1488150"/>
            <a:ext cx="3711900" cy="9207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9" name="Google Shape;209;p26"/>
          <p:cNvSpPr txBox="1"/>
          <p:nvPr/>
        </p:nvSpPr>
        <p:spPr>
          <a:xfrm>
            <a:off x="5120400" y="1533900"/>
            <a:ext cx="3711900" cy="6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– 2026 гг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сбалансированный бюджет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0" name="Google Shape;21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543451"/>
            <a:ext cx="3711899" cy="214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 txBox="1">
            <a:spLocks noGrp="1"/>
          </p:cNvSpPr>
          <p:nvPr>
            <p:ph type="title"/>
          </p:nvPr>
        </p:nvSpPr>
        <p:spPr>
          <a:xfrm>
            <a:off x="342975" y="615025"/>
            <a:ext cx="8520600" cy="5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ВМЗ: ст. 10, п. 1, пп. 26 Закона СПб 420-79; ст. 81 БК РФ </a:t>
            </a:r>
            <a:endParaRPr sz="1400" b="0">
              <a:solidFill>
                <a:srgbClr val="4A86E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Гос. полномочия: ст. 11 Закона СПб 420-79</a:t>
            </a:r>
            <a:endParaRPr sz="1400" b="0">
              <a:solidFill>
                <a:srgbClr val="4A86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6" name="Google Shape;216;p27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9863" y="1470388"/>
            <a:ext cx="4295526" cy="32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342975" y="1312575"/>
            <a:ext cx="1961100" cy="10149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8" name="Google Shape;218;p27"/>
          <p:cNvSpPr txBox="1"/>
          <p:nvPr/>
        </p:nvSpPr>
        <p:spPr>
          <a:xfrm>
            <a:off x="342975" y="1312575"/>
            <a:ext cx="19611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Членские взносы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г. — 120,0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г. — 120,0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г. — 120,0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27"/>
          <p:cNvSpPr/>
          <p:nvPr/>
        </p:nvSpPr>
        <p:spPr>
          <a:xfrm>
            <a:off x="342975" y="2571750"/>
            <a:ext cx="1961100" cy="10149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0" name="Google Shape;220;p27"/>
          <p:cNvSpPr txBox="1"/>
          <p:nvPr/>
        </p:nvSpPr>
        <p:spPr>
          <a:xfrm>
            <a:off x="342975" y="2571750"/>
            <a:ext cx="19611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Резервный фонд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г. — 225,3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г. — 235,6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г. — 244,9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27"/>
          <p:cNvSpPr/>
          <p:nvPr/>
        </p:nvSpPr>
        <p:spPr>
          <a:xfrm>
            <a:off x="342975" y="3830925"/>
            <a:ext cx="1961100" cy="1014900"/>
          </a:xfrm>
          <a:prstGeom prst="roundRect">
            <a:avLst>
              <a:gd name="adj" fmla="val 16667"/>
            </a:avLst>
          </a:prstGeom>
          <a:solidFill>
            <a:srgbClr val="DAFFF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2" name="Google Shape;222;p27"/>
          <p:cNvSpPr txBox="1"/>
          <p:nvPr/>
        </p:nvSpPr>
        <p:spPr>
          <a:xfrm>
            <a:off x="342975" y="3830925"/>
            <a:ext cx="19611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Составление протоколов 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г. — 9,2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г. — 9,6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г. — 10,0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27"/>
          <p:cNvSpPr/>
          <p:nvPr/>
        </p:nvSpPr>
        <p:spPr>
          <a:xfrm>
            <a:off x="6871200" y="3830925"/>
            <a:ext cx="1961100" cy="10149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4" name="Google Shape;224;p27"/>
          <p:cNvSpPr txBox="1"/>
          <p:nvPr/>
        </p:nvSpPr>
        <p:spPr>
          <a:xfrm>
            <a:off x="6871200" y="3830925"/>
            <a:ext cx="19611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Содержание ОМСУ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г. — 51 707,9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г. — 53 849,3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г. — 55 998,3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" name="Google Shape;225;p27"/>
          <p:cNvSpPr/>
          <p:nvPr/>
        </p:nvSpPr>
        <p:spPr>
          <a:xfrm>
            <a:off x="6871200" y="1312563"/>
            <a:ext cx="1961100" cy="10149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" name="Google Shape;226;p27"/>
          <p:cNvSpPr txBox="1"/>
          <p:nvPr/>
        </p:nvSpPr>
        <p:spPr>
          <a:xfrm>
            <a:off x="6871200" y="1312575"/>
            <a:ext cx="19611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Архивный фонд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г. — 100,0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г. — 200,0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г. — 208,0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27"/>
          <p:cNvSpPr/>
          <p:nvPr/>
        </p:nvSpPr>
        <p:spPr>
          <a:xfrm>
            <a:off x="6871200" y="2571738"/>
            <a:ext cx="1961100" cy="10149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8" name="Google Shape;228;p27"/>
          <p:cNvSpPr txBox="1"/>
          <p:nvPr/>
        </p:nvSpPr>
        <p:spPr>
          <a:xfrm>
            <a:off x="6871200" y="2571750"/>
            <a:ext cx="19611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Деятельность по опеке 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г. — 7 272,4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г. — 7 574,9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г. — 7 877,4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27"/>
          <p:cNvSpPr txBox="1">
            <a:spLocks noGrp="1"/>
          </p:cNvSpPr>
          <p:nvPr>
            <p:ph type="title"/>
          </p:nvPr>
        </p:nvSpPr>
        <p:spPr>
          <a:xfrm>
            <a:off x="342975" y="132925"/>
            <a:ext cx="8719500" cy="4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latin typeface="Roboto"/>
                <a:ea typeface="Roboto"/>
                <a:cs typeface="Roboto"/>
                <a:sym typeface="Roboto"/>
              </a:rPr>
              <a:t>Раздел БК: Общегосударственные вопросы 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8"/>
          <p:cNvSpPr txBox="1">
            <a:spLocks noGrp="1"/>
          </p:cNvSpPr>
          <p:nvPr>
            <p:ph type="title"/>
          </p:nvPr>
        </p:nvSpPr>
        <p:spPr>
          <a:xfrm>
            <a:off x="311700" y="287600"/>
            <a:ext cx="8520600" cy="4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latin typeface="Roboto"/>
                <a:ea typeface="Roboto"/>
                <a:cs typeface="Roboto"/>
                <a:sym typeface="Roboto"/>
              </a:rPr>
              <a:t>Раздел БК: Социальная политика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5" name="Google Shape;235;p28"/>
          <p:cNvSpPr/>
          <p:nvPr/>
        </p:nvSpPr>
        <p:spPr>
          <a:xfrm>
            <a:off x="281500" y="1530950"/>
            <a:ext cx="2675700" cy="1062000"/>
          </a:xfrm>
          <a:prstGeom prst="roundRect">
            <a:avLst>
              <a:gd name="adj" fmla="val 16667"/>
            </a:avLst>
          </a:prstGeom>
          <a:solidFill>
            <a:srgbClr val="FFF5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6" name="Google Shape;236;p28"/>
          <p:cNvSpPr txBox="1"/>
          <p:nvPr/>
        </p:nvSpPr>
        <p:spPr>
          <a:xfrm>
            <a:off x="278850" y="1546400"/>
            <a:ext cx="26697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Пенсионное обеспечение</a:t>
            </a:r>
            <a:endParaRPr sz="1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г. — 1 680,6 тыс. руб.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г. — 1 750,4 тыс. руб.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г. — 1 820,3 тыс. руб.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" name="Google Shape;237;p28"/>
          <p:cNvSpPr/>
          <p:nvPr/>
        </p:nvSpPr>
        <p:spPr>
          <a:xfrm>
            <a:off x="3198300" y="1530950"/>
            <a:ext cx="2675700" cy="1062000"/>
          </a:xfrm>
          <a:prstGeom prst="roundRect">
            <a:avLst>
              <a:gd name="adj" fmla="val 16667"/>
            </a:avLst>
          </a:prstGeom>
          <a:solidFill>
            <a:srgbClr val="F6FF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8" name="Google Shape;238;p28"/>
          <p:cNvSpPr txBox="1"/>
          <p:nvPr/>
        </p:nvSpPr>
        <p:spPr>
          <a:xfrm>
            <a:off x="3195650" y="1546400"/>
            <a:ext cx="26757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Социальное обеспечение</a:t>
            </a:r>
            <a:endParaRPr sz="1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г. — 622,5 тыс. руб.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г. — 648,4 тыс. руб.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г. — 674,2 тыс. руб.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p28"/>
          <p:cNvSpPr/>
          <p:nvPr/>
        </p:nvSpPr>
        <p:spPr>
          <a:xfrm>
            <a:off x="6123750" y="1530950"/>
            <a:ext cx="2675700" cy="1062000"/>
          </a:xfrm>
          <a:prstGeom prst="roundRect">
            <a:avLst>
              <a:gd name="adj" fmla="val 16667"/>
            </a:avLst>
          </a:prstGeom>
          <a:solidFill>
            <a:srgbClr val="F5F6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0" name="Google Shape;240;p28"/>
          <p:cNvSpPr/>
          <p:nvPr/>
        </p:nvSpPr>
        <p:spPr>
          <a:xfrm>
            <a:off x="304200" y="3090875"/>
            <a:ext cx="2619000" cy="10464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1" name="Google Shape;241;p28"/>
          <p:cNvSpPr txBox="1"/>
          <p:nvPr/>
        </p:nvSpPr>
        <p:spPr>
          <a:xfrm>
            <a:off x="6121100" y="1546400"/>
            <a:ext cx="26697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Охрана семьи и детства</a:t>
            </a:r>
            <a:endParaRPr sz="1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г. — 17 386,0 тыс. руб.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г. — 18 109,3 тыс. руб.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г. — 18 831,8 тыс. руб.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p28"/>
          <p:cNvSpPr txBox="1"/>
          <p:nvPr/>
        </p:nvSpPr>
        <p:spPr>
          <a:xfrm>
            <a:off x="304200" y="3190925"/>
            <a:ext cx="26190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Пенсии, доплаты за выслугу лет бывшим муниципальным служащим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28"/>
          <p:cNvSpPr/>
          <p:nvPr/>
        </p:nvSpPr>
        <p:spPr>
          <a:xfrm>
            <a:off x="6121100" y="3090875"/>
            <a:ext cx="2669700" cy="10464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4" name="Google Shape;244;p28"/>
          <p:cNvSpPr txBox="1"/>
          <p:nvPr/>
        </p:nvSpPr>
        <p:spPr>
          <a:xfrm>
            <a:off x="6123750" y="3090875"/>
            <a:ext cx="26697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Содержание ребенка в семье опекуна и приемной семье;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Вознаграждения приемным родителям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5" name="Google Shape;245;p28"/>
          <p:cNvSpPr/>
          <p:nvPr/>
        </p:nvSpPr>
        <p:spPr>
          <a:xfrm>
            <a:off x="3184300" y="3090875"/>
            <a:ext cx="2689800" cy="10464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6" name="Google Shape;246;p28"/>
          <p:cNvSpPr txBox="1"/>
          <p:nvPr/>
        </p:nvSpPr>
        <p:spPr>
          <a:xfrm>
            <a:off x="3187300" y="3090800"/>
            <a:ext cx="26898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Доплаты за стаж бывшим депутатам, осуществляющим деятельность на постоянной основе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47" name="Google Shape;247;p28"/>
          <p:cNvCxnSpPr>
            <a:endCxn id="240" idx="0"/>
          </p:cNvCxnSpPr>
          <p:nvPr/>
        </p:nvCxnSpPr>
        <p:spPr>
          <a:xfrm flipH="1">
            <a:off x="1613700" y="2592575"/>
            <a:ext cx="6600" cy="498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8" name="Google Shape;248;p28"/>
          <p:cNvCxnSpPr>
            <a:stCxn id="238" idx="2"/>
            <a:endCxn id="246" idx="0"/>
          </p:cNvCxnSpPr>
          <p:nvPr/>
        </p:nvCxnSpPr>
        <p:spPr>
          <a:xfrm flipH="1">
            <a:off x="4532300" y="2592800"/>
            <a:ext cx="1200" cy="49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9" name="Google Shape;249;p28"/>
          <p:cNvCxnSpPr>
            <a:stCxn id="241" idx="2"/>
            <a:endCxn id="244" idx="0"/>
          </p:cNvCxnSpPr>
          <p:nvPr/>
        </p:nvCxnSpPr>
        <p:spPr>
          <a:xfrm>
            <a:off x="7455950" y="2592800"/>
            <a:ext cx="2700" cy="49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0" name="Google Shape;250;p28"/>
          <p:cNvSpPr txBox="1">
            <a:spLocks noGrp="1"/>
          </p:cNvSpPr>
          <p:nvPr>
            <p:ph type="title"/>
          </p:nvPr>
        </p:nvSpPr>
        <p:spPr>
          <a:xfrm>
            <a:off x="311700" y="744200"/>
            <a:ext cx="8637300" cy="6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ВМЗ: ст. 10, п. 1, пп. 34 и 34-1 Закона СПб 420-79</a:t>
            </a:r>
            <a:br>
              <a:rPr lang="ru" sz="1400" b="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" sz="1400" b="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Гос.полномочия: ст. 11 Закона СПб 420-79</a:t>
            </a:r>
            <a:endParaRPr sz="1400" b="0">
              <a:solidFill>
                <a:srgbClr val="4A86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Муниципальные программы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6" name="Google Shape;25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47800"/>
            <a:ext cx="3043600" cy="30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9"/>
          <p:cNvSpPr/>
          <p:nvPr/>
        </p:nvSpPr>
        <p:spPr>
          <a:xfrm>
            <a:off x="4286250" y="1401275"/>
            <a:ext cx="4451100" cy="622800"/>
          </a:xfrm>
          <a:prstGeom prst="roundRect">
            <a:avLst>
              <a:gd name="adj" fmla="val 16667"/>
            </a:avLst>
          </a:prstGeom>
          <a:solidFill>
            <a:srgbClr val="F5F6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8" name="Google Shape;258;p29"/>
          <p:cNvSpPr/>
          <p:nvPr/>
        </p:nvSpPr>
        <p:spPr>
          <a:xfrm>
            <a:off x="4286250" y="2684938"/>
            <a:ext cx="4451100" cy="622800"/>
          </a:xfrm>
          <a:prstGeom prst="roundRect">
            <a:avLst>
              <a:gd name="adj" fmla="val 16667"/>
            </a:avLst>
          </a:prstGeom>
          <a:solidFill>
            <a:srgbClr val="F5F6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9" name="Google Shape;259;p29"/>
          <p:cNvSpPr/>
          <p:nvPr/>
        </p:nvSpPr>
        <p:spPr>
          <a:xfrm>
            <a:off x="4286250" y="3968600"/>
            <a:ext cx="4451100" cy="622800"/>
          </a:xfrm>
          <a:prstGeom prst="roundRect">
            <a:avLst>
              <a:gd name="adj" fmla="val 16667"/>
            </a:avLst>
          </a:prstGeom>
          <a:solidFill>
            <a:srgbClr val="F5F6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0" name="Google Shape;260;p29"/>
          <p:cNvSpPr txBox="1"/>
          <p:nvPr/>
        </p:nvSpPr>
        <p:spPr>
          <a:xfrm>
            <a:off x="4286250" y="1476175"/>
            <a:ext cx="44511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Это больше, чем просто работа!</a:t>
            </a:r>
            <a:endParaRPr sz="18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1" name="Google Shape;261;p29"/>
          <p:cNvSpPr txBox="1"/>
          <p:nvPr/>
        </p:nvSpPr>
        <p:spPr>
          <a:xfrm>
            <a:off x="4286250" y="2755225"/>
            <a:ext cx="44511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Не работа, а миссия!</a:t>
            </a:r>
            <a:endParaRPr sz="18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2" name="Google Shape;262;p29"/>
          <p:cNvSpPr txBox="1"/>
          <p:nvPr/>
        </p:nvSpPr>
        <p:spPr>
          <a:xfrm>
            <a:off x="4286250" y="4035850"/>
            <a:ext cx="44511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Строим будущее!</a:t>
            </a:r>
            <a:endParaRPr sz="18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"/>
          <p:cNvSpPr txBox="1">
            <a:spLocks noGrp="1"/>
          </p:cNvSpPr>
          <p:nvPr>
            <p:ph type="title"/>
          </p:nvPr>
        </p:nvSpPr>
        <p:spPr>
          <a:xfrm>
            <a:off x="311700" y="294775"/>
            <a:ext cx="86463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800">
                <a:latin typeface="Roboto"/>
                <a:ea typeface="Roboto"/>
                <a:cs typeface="Roboto"/>
                <a:sym typeface="Roboto"/>
              </a:rPr>
              <a:t>Раздел БК: Национальная безопасность и правоохранительная деятельность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8" name="Google Shape;268;p30"/>
          <p:cNvSpPr txBox="1">
            <a:spLocks noGrp="1"/>
          </p:cNvSpPr>
          <p:nvPr>
            <p:ph type="body" idx="1"/>
          </p:nvPr>
        </p:nvSpPr>
        <p:spPr>
          <a:xfrm>
            <a:off x="337500" y="943825"/>
            <a:ext cx="8646300" cy="6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700" i="1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Защита населения и территории от чрезвычайных ситуаций природного и техногенного характера</a:t>
            </a:r>
            <a:endParaRPr sz="1700" i="1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30"/>
          <p:cNvSpPr txBox="1"/>
          <p:nvPr/>
        </p:nvSpPr>
        <p:spPr>
          <a:xfrm>
            <a:off x="328199" y="1783075"/>
            <a:ext cx="848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Цель: Подготовка неработающего населения в области безопасности жизнедеятельности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0" name="Google Shape;270;p30"/>
          <p:cNvSpPr/>
          <p:nvPr/>
        </p:nvSpPr>
        <p:spPr>
          <a:xfrm>
            <a:off x="311700" y="2300700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F5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1" name="Google Shape;271;p30"/>
          <p:cNvSpPr txBox="1"/>
          <p:nvPr/>
        </p:nvSpPr>
        <p:spPr>
          <a:xfrm>
            <a:off x="311700" y="2300700"/>
            <a:ext cx="250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Мероприятия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30"/>
          <p:cNvSpPr/>
          <p:nvPr/>
        </p:nvSpPr>
        <p:spPr>
          <a:xfrm>
            <a:off x="311725" y="3032450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3" name="Google Shape;273;p30"/>
          <p:cNvSpPr txBox="1"/>
          <p:nvPr/>
        </p:nvSpPr>
        <p:spPr>
          <a:xfrm>
            <a:off x="328300" y="3032450"/>
            <a:ext cx="24717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Лекционно-просветительские занятия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4" name="Google Shape;274;p30"/>
          <p:cNvSpPr/>
          <p:nvPr/>
        </p:nvSpPr>
        <p:spPr>
          <a:xfrm>
            <a:off x="311700" y="3666650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5" name="Google Shape;275;p30"/>
          <p:cNvSpPr txBox="1"/>
          <p:nvPr/>
        </p:nvSpPr>
        <p:spPr>
          <a:xfrm>
            <a:off x="328300" y="3666650"/>
            <a:ext cx="24717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Подготовительные и обучающие курсы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6" name="Google Shape;276;p30"/>
          <p:cNvSpPr/>
          <p:nvPr/>
        </p:nvSpPr>
        <p:spPr>
          <a:xfrm>
            <a:off x="328225" y="4320050"/>
            <a:ext cx="2471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" name="Google Shape;277;p30"/>
          <p:cNvSpPr txBox="1"/>
          <p:nvPr/>
        </p:nvSpPr>
        <p:spPr>
          <a:xfrm>
            <a:off x="328300" y="4320125"/>
            <a:ext cx="24717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Распространение печатной продукции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78" name="Google Shape;278;p30"/>
          <p:cNvCxnSpPr>
            <a:stCxn id="272" idx="2"/>
            <a:endCxn id="274" idx="0"/>
          </p:cNvCxnSpPr>
          <p:nvPr/>
        </p:nvCxnSpPr>
        <p:spPr>
          <a:xfrm>
            <a:off x="1564075" y="3549950"/>
            <a:ext cx="0" cy="11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9" name="Google Shape;279;p30"/>
          <p:cNvCxnSpPr>
            <a:stCxn id="274" idx="2"/>
            <a:endCxn id="276" idx="0"/>
          </p:cNvCxnSpPr>
          <p:nvPr/>
        </p:nvCxnSpPr>
        <p:spPr>
          <a:xfrm>
            <a:off x="1564050" y="4184150"/>
            <a:ext cx="0" cy="13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0" name="Google Shape;280;p30"/>
          <p:cNvCxnSpPr>
            <a:stCxn id="270" idx="1"/>
            <a:endCxn id="273" idx="0"/>
          </p:cNvCxnSpPr>
          <p:nvPr/>
        </p:nvCxnSpPr>
        <p:spPr>
          <a:xfrm>
            <a:off x="1564050" y="2700900"/>
            <a:ext cx="0" cy="3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1" name="Google Shape;281;p30"/>
          <p:cNvSpPr/>
          <p:nvPr/>
        </p:nvSpPr>
        <p:spPr>
          <a:xfrm>
            <a:off x="3319638" y="2300700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6FF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2" name="Google Shape;282;p30"/>
          <p:cNvSpPr txBox="1"/>
          <p:nvPr/>
        </p:nvSpPr>
        <p:spPr>
          <a:xfrm>
            <a:off x="3319650" y="2300700"/>
            <a:ext cx="250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Задачи на три года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3" name="Google Shape;283;p30"/>
          <p:cNvSpPr/>
          <p:nvPr/>
        </p:nvSpPr>
        <p:spPr>
          <a:xfrm>
            <a:off x="3319663" y="3032450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4" name="Google Shape;284;p30"/>
          <p:cNvSpPr txBox="1"/>
          <p:nvPr/>
        </p:nvSpPr>
        <p:spPr>
          <a:xfrm>
            <a:off x="3336250" y="3032450"/>
            <a:ext cx="25047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Обучение населения 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— 8 200 чел.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" name="Google Shape;285;p30"/>
          <p:cNvSpPr/>
          <p:nvPr/>
        </p:nvSpPr>
        <p:spPr>
          <a:xfrm>
            <a:off x="3319638" y="3666650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6" name="Google Shape;286;p30"/>
          <p:cNvSpPr txBox="1"/>
          <p:nvPr/>
        </p:nvSpPr>
        <p:spPr>
          <a:xfrm>
            <a:off x="3336250" y="3666650"/>
            <a:ext cx="25047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Обновление учебного имущества — 32 ед.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7" name="Google Shape;287;p30"/>
          <p:cNvSpPr/>
          <p:nvPr/>
        </p:nvSpPr>
        <p:spPr>
          <a:xfrm>
            <a:off x="3319650" y="4320050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8" name="Google Shape;288;p30"/>
          <p:cNvSpPr txBox="1"/>
          <p:nvPr/>
        </p:nvSpPr>
        <p:spPr>
          <a:xfrm>
            <a:off x="3319675" y="4320050"/>
            <a:ext cx="25212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Изготовление печатной продукции — 1 500 экз.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89" name="Google Shape;289;p30"/>
          <p:cNvCxnSpPr>
            <a:stCxn id="283" idx="2"/>
            <a:endCxn id="285" idx="0"/>
          </p:cNvCxnSpPr>
          <p:nvPr/>
        </p:nvCxnSpPr>
        <p:spPr>
          <a:xfrm>
            <a:off x="4572013" y="3549950"/>
            <a:ext cx="0" cy="11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0" name="Google Shape;290;p30"/>
          <p:cNvCxnSpPr>
            <a:stCxn id="285" idx="2"/>
            <a:endCxn id="287" idx="0"/>
          </p:cNvCxnSpPr>
          <p:nvPr/>
        </p:nvCxnSpPr>
        <p:spPr>
          <a:xfrm>
            <a:off x="4571988" y="4184150"/>
            <a:ext cx="0" cy="13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1" name="Google Shape;291;p30"/>
          <p:cNvCxnSpPr>
            <a:stCxn id="282" idx="2"/>
            <a:endCxn id="283" idx="0"/>
          </p:cNvCxnSpPr>
          <p:nvPr/>
        </p:nvCxnSpPr>
        <p:spPr>
          <a:xfrm>
            <a:off x="4572000" y="2700900"/>
            <a:ext cx="0" cy="3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2" name="Google Shape;292;p30"/>
          <p:cNvSpPr/>
          <p:nvPr/>
        </p:nvSpPr>
        <p:spPr>
          <a:xfrm>
            <a:off x="6310988" y="2300700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5F6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3" name="Google Shape;293;p30"/>
          <p:cNvSpPr txBox="1"/>
          <p:nvPr/>
        </p:nvSpPr>
        <p:spPr>
          <a:xfrm>
            <a:off x="6311000" y="2300700"/>
            <a:ext cx="250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Расходы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4" name="Google Shape;294;p30"/>
          <p:cNvSpPr/>
          <p:nvPr/>
        </p:nvSpPr>
        <p:spPr>
          <a:xfrm>
            <a:off x="6311013" y="3032450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5" name="Google Shape;295;p30"/>
          <p:cNvSpPr txBox="1"/>
          <p:nvPr/>
        </p:nvSpPr>
        <p:spPr>
          <a:xfrm>
            <a:off x="6327600" y="3101150"/>
            <a:ext cx="24717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год — 354,1 тыс. руб.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6" name="Google Shape;296;p30"/>
          <p:cNvSpPr/>
          <p:nvPr/>
        </p:nvSpPr>
        <p:spPr>
          <a:xfrm>
            <a:off x="6310988" y="3666650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7" name="Google Shape;297;p30"/>
          <p:cNvSpPr txBox="1"/>
          <p:nvPr/>
        </p:nvSpPr>
        <p:spPr>
          <a:xfrm>
            <a:off x="6327600" y="3735350"/>
            <a:ext cx="24717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год — 97,9 тыс. руб.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8" name="Google Shape;298;p30"/>
          <p:cNvSpPr/>
          <p:nvPr/>
        </p:nvSpPr>
        <p:spPr>
          <a:xfrm>
            <a:off x="6327513" y="4320050"/>
            <a:ext cx="2471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9" name="Google Shape;299;p30"/>
          <p:cNvSpPr txBox="1"/>
          <p:nvPr/>
        </p:nvSpPr>
        <p:spPr>
          <a:xfrm>
            <a:off x="6327600" y="4388825"/>
            <a:ext cx="24717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год — 104,6 тыс. руб.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00" name="Google Shape;300;p30"/>
          <p:cNvCxnSpPr>
            <a:stCxn id="294" idx="2"/>
            <a:endCxn id="296" idx="0"/>
          </p:cNvCxnSpPr>
          <p:nvPr/>
        </p:nvCxnSpPr>
        <p:spPr>
          <a:xfrm>
            <a:off x="7563363" y="3549950"/>
            <a:ext cx="0" cy="11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1" name="Google Shape;301;p30"/>
          <p:cNvCxnSpPr>
            <a:stCxn id="296" idx="2"/>
            <a:endCxn id="298" idx="0"/>
          </p:cNvCxnSpPr>
          <p:nvPr/>
        </p:nvCxnSpPr>
        <p:spPr>
          <a:xfrm>
            <a:off x="7563338" y="4184150"/>
            <a:ext cx="0" cy="13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2" name="Google Shape;302;p30"/>
          <p:cNvCxnSpPr>
            <a:stCxn id="292" idx="1"/>
            <a:endCxn id="294" idx="0"/>
          </p:cNvCxnSpPr>
          <p:nvPr/>
        </p:nvCxnSpPr>
        <p:spPr>
          <a:xfrm>
            <a:off x="7563338" y="2700900"/>
            <a:ext cx="0" cy="3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3" name="Google Shape;303;p30"/>
          <p:cNvSpPr txBox="1"/>
          <p:nvPr/>
        </p:nvSpPr>
        <p:spPr>
          <a:xfrm>
            <a:off x="337500" y="1498938"/>
            <a:ext cx="859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ВМЗ: ст.10, п.1, пп.7) Закона СПб 420-79</a:t>
            </a:r>
            <a:endParaRPr>
              <a:solidFill>
                <a:srgbClr val="4A86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1"/>
          <p:cNvSpPr txBox="1">
            <a:spLocks noGrp="1"/>
          </p:cNvSpPr>
          <p:nvPr>
            <p:ph type="body" idx="1"/>
          </p:nvPr>
        </p:nvSpPr>
        <p:spPr>
          <a:xfrm>
            <a:off x="311700" y="410313"/>
            <a:ext cx="85206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i="1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Шаг к безопасности</a:t>
            </a:r>
            <a:endParaRPr i="1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9" name="Google Shape;309;p31"/>
          <p:cNvSpPr txBox="1"/>
          <p:nvPr/>
        </p:nvSpPr>
        <p:spPr>
          <a:xfrm>
            <a:off x="311700" y="1205250"/>
            <a:ext cx="844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Цель: Борьба с правонарушениями и преступностью среди молодежи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0" name="Google Shape;310;p31"/>
          <p:cNvSpPr/>
          <p:nvPr/>
        </p:nvSpPr>
        <p:spPr>
          <a:xfrm>
            <a:off x="319988" y="1796388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F5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1" name="Google Shape;311;p31"/>
          <p:cNvSpPr txBox="1"/>
          <p:nvPr/>
        </p:nvSpPr>
        <p:spPr>
          <a:xfrm>
            <a:off x="319988" y="1796388"/>
            <a:ext cx="250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Мероприятия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2" name="Google Shape;312;p31"/>
          <p:cNvSpPr/>
          <p:nvPr/>
        </p:nvSpPr>
        <p:spPr>
          <a:xfrm>
            <a:off x="320025" y="2528181"/>
            <a:ext cx="2504700" cy="18051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3" name="Google Shape;313;p31"/>
          <p:cNvSpPr txBox="1"/>
          <p:nvPr/>
        </p:nvSpPr>
        <p:spPr>
          <a:xfrm>
            <a:off x="379150" y="2528275"/>
            <a:ext cx="2429100" cy="18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Профилактические</a:t>
            </a:r>
            <a:endParaRPr sz="12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Интерактивные лекции для школьников;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Тематические спектакли;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Тематические квест игры по станциям;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Распространение печатной продукции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14" name="Google Shape;314;p31"/>
          <p:cNvCxnSpPr>
            <a:stCxn id="310" idx="1"/>
            <a:endCxn id="312" idx="0"/>
          </p:cNvCxnSpPr>
          <p:nvPr/>
        </p:nvCxnSpPr>
        <p:spPr>
          <a:xfrm>
            <a:off x="1572338" y="2196588"/>
            <a:ext cx="0" cy="3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5" name="Google Shape;315;p31"/>
          <p:cNvSpPr/>
          <p:nvPr/>
        </p:nvSpPr>
        <p:spPr>
          <a:xfrm>
            <a:off x="3327925" y="1796388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6FF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6" name="Google Shape;316;p31"/>
          <p:cNvSpPr txBox="1"/>
          <p:nvPr/>
        </p:nvSpPr>
        <p:spPr>
          <a:xfrm>
            <a:off x="3327938" y="1796388"/>
            <a:ext cx="250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Задачи на три года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7" name="Google Shape;317;p31"/>
          <p:cNvSpPr/>
          <p:nvPr/>
        </p:nvSpPr>
        <p:spPr>
          <a:xfrm>
            <a:off x="3327950" y="2528138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8" name="Google Shape;318;p31"/>
          <p:cNvSpPr txBox="1"/>
          <p:nvPr/>
        </p:nvSpPr>
        <p:spPr>
          <a:xfrm>
            <a:off x="3344550" y="2528151"/>
            <a:ext cx="25047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Проведение мероприятий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— 645 ед.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9" name="Google Shape;319;p31"/>
          <p:cNvSpPr/>
          <p:nvPr/>
        </p:nvSpPr>
        <p:spPr>
          <a:xfrm>
            <a:off x="3327925" y="3162338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0" name="Google Shape;320;p31"/>
          <p:cNvSpPr txBox="1"/>
          <p:nvPr/>
        </p:nvSpPr>
        <p:spPr>
          <a:xfrm>
            <a:off x="3344538" y="3162338"/>
            <a:ext cx="25047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Вовлечение участников в мероприятия — 18 945 чел.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1" name="Google Shape;321;p31"/>
          <p:cNvSpPr/>
          <p:nvPr/>
        </p:nvSpPr>
        <p:spPr>
          <a:xfrm>
            <a:off x="3327938" y="3815738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2" name="Google Shape;322;p31"/>
          <p:cNvSpPr txBox="1"/>
          <p:nvPr/>
        </p:nvSpPr>
        <p:spPr>
          <a:xfrm>
            <a:off x="3327963" y="3815738"/>
            <a:ext cx="25212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Изготовление печатной продукции — 15 975 экз.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23" name="Google Shape;323;p31"/>
          <p:cNvCxnSpPr>
            <a:stCxn id="317" idx="2"/>
            <a:endCxn id="319" idx="0"/>
          </p:cNvCxnSpPr>
          <p:nvPr/>
        </p:nvCxnSpPr>
        <p:spPr>
          <a:xfrm>
            <a:off x="4580300" y="3045638"/>
            <a:ext cx="0" cy="11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4" name="Google Shape;324;p31"/>
          <p:cNvCxnSpPr>
            <a:stCxn id="319" idx="2"/>
            <a:endCxn id="321" idx="0"/>
          </p:cNvCxnSpPr>
          <p:nvPr/>
        </p:nvCxnSpPr>
        <p:spPr>
          <a:xfrm>
            <a:off x="4580275" y="3679838"/>
            <a:ext cx="0" cy="13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5" name="Google Shape;325;p31"/>
          <p:cNvCxnSpPr>
            <a:stCxn id="316" idx="2"/>
            <a:endCxn id="317" idx="0"/>
          </p:cNvCxnSpPr>
          <p:nvPr/>
        </p:nvCxnSpPr>
        <p:spPr>
          <a:xfrm>
            <a:off x="4580288" y="2196588"/>
            <a:ext cx="0" cy="3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6" name="Google Shape;326;p31"/>
          <p:cNvSpPr/>
          <p:nvPr/>
        </p:nvSpPr>
        <p:spPr>
          <a:xfrm>
            <a:off x="6319275" y="1796388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5F6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7" name="Google Shape;327;p31"/>
          <p:cNvSpPr txBox="1"/>
          <p:nvPr/>
        </p:nvSpPr>
        <p:spPr>
          <a:xfrm>
            <a:off x="6319288" y="1796388"/>
            <a:ext cx="250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Расходы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8" name="Google Shape;328;p31"/>
          <p:cNvSpPr/>
          <p:nvPr/>
        </p:nvSpPr>
        <p:spPr>
          <a:xfrm>
            <a:off x="6319300" y="2528138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9" name="Google Shape;329;p31"/>
          <p:cNvSpPr txBox="1"/>
          <p:nvPr/>
        </p:nvSpPr>
        <p:spPr>
          <a:xfrm>
            <a:off x="6335888" y="2596838"/>
            <a:ext cx="24717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год — 743,4 тыс. руб.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0" name="Google Shape;330;p31"/>
          <p:cNvSpPr/>
          <p:nvPr/>
        </p:nvSpPr>
        <p:spPr>
          <a:xfrm>
            <a:off x="6319275" y="3162338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1" name="Google Shape;331;p31"/>
          <p:cNvSpPr txBox="1"/>
          <p:nvPr/>
        </p:nvSpPr>
        <p:spPr>
          <a:xfrm>
            <a:off x="6335888" y="3231038"/>
            <a:ext cx="24717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год — 774,4 тыс. руб.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2" name="Google Shape;332;p31"/>
          <p:cNvSpPr/>
          <p:nvPr/>
        </p:nvSpPr>
        <p:spPr>
          <a:xfrm>
            <a:off x="6335800" y="3815738"/>
            <a:ext cx="2471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3" name="Google Shape;333;p31"/>
          <p:cNvSpPr txBox="1"/>
          <p:nvPr/>
        </p:nvSpPr>
        <p:spPr>
          <a:xfrm>
            <a:off x="6335888" y="3884513"/>
            <a:ext cx="24717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год — 805,4 тыс. руб.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34" name="Google Shape;334;p31"/>
          <p:cNvCxnSpPr>
            <a:stCxn id="328" idx="2"/>
            <a:endCxn id="330" idx="0"/>
          </p:cNvCxnSpPr>
          <p:nvPr/>
        </p:nvCxnSpPr>
        <p:spPr>
          <a:xfrm>
            <a:off x="7571650" y="3045638"/>
            <a:ext cx="0" cy="11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5" name="Google Shape;335;p31"/>
          <p:cNvCxnSpPr>
            <a:stCxn id="330" idx="2"/>
            <a:endCxn id="332" idx="0"/>
          </p:cNvCxnSpPr>
          <p:nvPr/>
        </p:nvCxnSpPr>
        <p:spPr>
          <a:xfrm>
            <a:off x="7571625" y="3679838"/>
            <a:ext cx="0" cy="13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6" name="Google Shape;336;p31"/>
          <p:cNvCxnSpPr>
            <a:stCxn id="326" idx="1"/>
            <a:endCxn id="328" idx="0"/>
          </p:cNvCxnSpPr>
          <p:nvPr/>
        </p:nvCxnSpPr>
        <p:spPr>
          <a:xfrm>
            <a:off x="7571625" y="2196588"/>
            <a:ext cx="0" cy="3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7" name="Google Shape;337;p31"/>
          <p:cNvSpPr txBox="1"/>
          <p:nvPr/>
        </p:nvSpPr>
        <p:spPr>
          <a:xfrm>
            <a:off x="311700" y="842500"/>
            <a:ext cx="859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ВМЗ: ст.10, п.1, пп.27, 28, 29, 25, 42 Закона Спб 420-79</a:t>
            </a:r>
            <a:endParaRPr>
              <a:solidFill>
                <a:srgbClr val="4A86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00" y="99200"/>
            <a:ext cx="8520600" cy="7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000">
                <a:latin typeface="Roboto"/>
                <a:ea typeface="Roboto"/>
                <a:cs typeface="Roboto"/>
                <a:sym typeface="Roboto"/>
              </a:rPr>
              <a:t>Муниципальное образование Светлановское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31800"/>
            <a:ext cx="9144002" cy="42048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775" y="1037875"/>
            <a:ext cx="1289700" cy="1289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46875" y="831800"/>
            <a:ext cx="2497125" cy="33442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76" name="Google Shape;76;p14"/>
          <p:cNvCxnSpPr>
            <a:endCxn id="75" idx="1"/>
          </p:cNvCxnSpPr>
          <p:nvPr/>
        </p:nvCxnSpPr>
        <p:spPr>
          <a:xfrm rot="10800000" flipH="1">
            <a:off x="4754175" y="2503925"/>
            <a:ext cx="1892700" cy="655500"/>
          </a:xfrm>
          <a:prstGeom prst="straightConnector1">
            <a:avLst/>
          </a:prstGeom>
          <a:noFill/>
          <a:ln w="28575" cap="flat" cmpd="sng">
            <a:solidFill>
              <a:srgbClr val="0B539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7" name="Google Shape;77;p14"/>
          <p:cNvSpPr/>
          <p:nvPr/>
        </p:nvSpPr>
        <p:spPr>
          <a:xfrm>
            <a:off x="0" y="4349875"/>
            <a:ext cx="3075300" cy="686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>
            <a:off x="0" y="4381050"/>
            <a:ext cx="30753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ct val="64166"/>
              <a:buNone/>
            </a:pPr>
            <a:r>
              <a:rPr lang="ru" sz="1200"/>
              <a:t>Площадь — 2 203,13 га</a:t>
            </a:r>
            <a:br>
              <a:rPr lang="ru" sz="1200"/>
            </a:br>
            <a:r>
              <a:rPr lang="ru" sz="1200"/>
              <a:t>Кол-во избирательных округов — 4 ед.</a:t>
            </a:r>
            <a:br>
              <a:rPr lang="ru" sz="1200"/>
            </a:br>
            <a:r>
              <a:rPr lang="ru" sz="1200"/>
              <a:t>Численность населения — 90 520 чел.</a:t>
            </a:r>
            <a:endParaRPr sz="1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2"/>
          <p:cNvSpPr/>
          <p:nvPr/>
        </p:nvSpPr>
        <p:spPr>
          <a:xfrm>
            <a:off x="363500" y="985175"/>
            <a:ext cx="1961100" cy="10149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3" name="Google Shape;343;p32"/>
          <p:cNvSpPr txBox="1"/>
          <p:nvPr/>
        </p:nvSpPr>
        <p:spPr>
          <a:xfrm>
            <a:off x="363500" y="985175"/>
            <a:ext cx="19611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Терроризм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г. — 162,0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г. — 168,7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г. — 175,4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4" name="Google Shape;344;p32"/>
          <p:cNvSpPr/>
          <p:nvPr/>
        </p:nvSpPr>
        <p:spPr>
          <a:xfrm>
            <a:off x="363500" y="2244350"/>
            <a:ext cx="1961100" cy="10149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5" name="Google Shape;345;p32"/>
          <p:cNvSpPr txBox="1"/>
          <p:nvPr/>
        </p:nvSpPr>
        <p:spPr>
          <a:xfrm>
            <a:off x="363500" y="2244350"/>
            <a:ext cx="19611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Наркомания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г. — 124,0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г. — 129,2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г. — 134,4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6" name="Google Shape;346;p32"/>
          <p:cNvSpPr/>
          <p:nvPr/>
        </p:nvSpPr>
        <p:spPr>
          <a:xfrm>
            <a:off x="363500" y="3503525"/>
            <a:ext cx="1961100" cy="10149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7" name="Google Shape;347;p32"/>
          <p:cNvSpPr txBox="1"/>
          <p:nvPr/>
        </p:nvSpPr>
        <p:spPr>
          <a:xfrm>
            <a:off x="363500" y="3503525"/>
            <a:ext cx="19611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Правонарушения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г. — 124,0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г. — 129,2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г. — 134,4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8" name="Google Shape;348;p32"/>
          <p:cNvSpPr/>
          <p:nvPr/>
        </p:nvSpPr>
        <p:spPr>
          <a:xfrm>
            <a:off x="6891725" y="3259325"/>
            <a:ext cx="1961100" cy="12591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9" name="Google Shape;349;p32"/>
          <p:cNvSpPr txBox="1"/>
          <p:nvPr/>
        </p:nvSpPr>
        <p:spPr>
          <a:xfrm>
            <a:off x="6891725" y="3259300"/>
            <a:ext cx="1961100" cy="12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Дорожно-транспортный травматизм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г. — 209,4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г. — 218,1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г. — 226,8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0" name="Google Shape;350;p32"/>
          <p:cNvSpPr/>
          <p:nvPr/>
        </p:nvSpPr>
        <p:spPr>
          <a:xfrm>
            <a:off x="6891725" y="985178"/>
            <a:ext cx="1961100" cy="12591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1" name="Google Shape;351;p32"/>
          <p:cNvSpPr txBox="1"/>
          <p:nvPr/>
        </p:nvSpPr>
        <p:spPr>
          <a:xfrm>
            <a:off x="6891725" y="985175"/>
            <a:ext cx="1961100" cy="12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Межнациональные конфликты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г. — 124,0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г. — 129,2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г. — 134,4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2" name="Google Shape;352;p32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7000" y="1205825"/>
            <a:ext cx="4262325" cy="310477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32"/>
          <p:cNvSpPr txBox="1">
            <a:spLocks noGrp="1"/>
          </p:cNvSpPr>
          <p:nvPr>
            <p:ph type="title"/>
          </p:nvPr>
        </p:nvSpPr>
        <p:spPr>
          <a:xfrm>
            <a:off x="347875" y="376450"/>
            <a:ext cx="8520600" cy="3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Направления профилактической деятельности</a:t>
            </a:r>
            <a:endParaRPr sz="1800" b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3"/>
          <p:cNvSpPr txBox="1">
            <a:spLocks noGrp="1"/>
          </p:cNvSpPr>
          <p:nvPr>
            <p:ph type="title"/>
          </p:nvPr>
        </p:nvSpPr>
        <p:spPr>
          <a:xfrm>
            <a:off x="336600" y="294775"/>
            <a:ext cx="8520600" cy="5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latin typeface="Roboto"/>
                <a:ea typeface="Roboto"/>
                <a:cs typeface="Roboto"/>
                <a:sym typeface="Roboto"/>
              </a:rPr>
              <a:t>Раздел БК: Национальная экономика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9" name="Google Shape;359;p33"/>
          <p:cNvSpPr txBox="1">
            <a:spLocks noGrp="1"/>
          </p:cNvSpPr>
          <p:nvPr>
            <p:ph type="body" idx="1"/>
          </p:nvPr>
        </p:nvSpPr>
        <p:spPr>
          <a:xfrm>
            <a:off x="319975" y="76605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i="1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Трудоустройство несовершеннолетних граждан в возрасте от 14 до 18 лет в свободное от учебы время</a:t>
            </a:r>
            <a:endParaRPr sz="1400" b="1" u="sng">
              <a:solidFill>
                <a:srgbClr val="37609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 sz="1400" b="1" u="sng">
              <a:solidFill>
                <a:srgbClr val="37609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0" name="Google Shape;360;p33"/>
          <p:cNvSpPr/>
          <p:nvPr/>
        </p:nvSpPr>
        <p:spPr>
          <a:xfrm>
            <a:off x="319988" y="2356183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F5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1" name="Google Shape;361;p33"/>
          <p:cNvSpPr txBox="1"/>
          <p:nvPr/>
        </p:nvSpPr>
        <p:spPr>
          <a:xfrm>
            <a:off x="319988" y="2356183"/>
            <a:ext cx="250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Мероприятия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2" name="Google Shape;362;p33"/>
          <p:cNvSpPr/>
          <p:nvPr/>
        </p:nvSpPr>
        <p:spPr>
          <a:xfrm>
            <a:off x="320025" y="3087905"/>
            <a:ext cx="2504700" cy="18051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3" name="Google Shape;363;p33"/>
          <p:cNvSpPr txBox="1"/>
          <p:nvPr/>
        </p:nvSpPr>
        <p:spPr>
          <a:xfrm>
            <a:off x="336600" y="3087895"/>
            <a:ext cx="2471700" cy="18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Трудоустройство</a:t>
            </a:r>
            <a:endParaRPr sz="12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Уборка, благоустройство и озеленение территорий;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Обслуживание культурно-массовых мероприятий;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Подсобные работы в библиотеках и школах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64" name="Google Shape;364;p33"/>
          <p:cNvCxnSpPr>
            <a:stCxn id="360" idx="1"/>
            <a:endCxn id="363" idx="0"/>
          </p:cNvCxnSpPr>
          <p:nvPr/>
        </p:nvCxnSpPr>
        <p:spPr>
          <a:xfrm>
            <a:off x="1572338" y="2756383"/>
            <a:ext cx="0" cy="3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5" name="Google Shape;365;p33"/>
          <p:cNvSpPr/>
          <p:nvPr/>
        </p:nvSpPr>
        <p:spPr>
          <a:xfrm>
            <a:off x="3327925" y="2356183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6FF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6" name="Google Shape;366;p33"/>
          <p:cNvSpPr txBox="1"/>
          <p:nvPr/>
        </p:nvSpPr>
        <p:spPr>
          <a:xfrm>
            <a:off x="3327938" y="2356183"/>
            <a:ext cx="250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Задачи на три года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7" name="Google Shape;367;p33"/>
          <p:cNvSpPr/>
          <p:nvPr/>
        </p:nvSpPr>
        <p:spPr>
          <a:xfrm>
            <a:off x="3327950" y="3087933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8" name="Google Shape;368;p33"/>
          <p:cNvSpPr txBox="1"/>
          <p:nvPr/>
        </p:nvSpPr>
        <p:spPr>
          <a:xfrm>
            <a:off x="3344550" y="3087924"/>
            <a:ext cx="25047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Создание рабочих мест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— 160 ед.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9" name="Google Shape;369;p33"/>
          <p:cNvSpPr/>
          <p:nvPr/>
        </p:nvSpPr>
        <p:spPr>
          <a:xfrm>
            <a:off x="3327925" y="3722133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0" name="Google Shape;370;p33"/>
          <p:cNvSpPr txBox="1"/>
          <p:nvPr/>
        </p:nvSpPr>
        <p:spPr>
          <a:xfrm>
            <a:off x="3344538" y="3722133"/>
            <a:ext cx="25047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Вовлечение в трудовую деятельность — 160 чел.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71" name="Google Shape;371;p33"/>
          <p:cNvCxnSpPr>
            <a:stCxn id="367" idx="2"/>
            <a:endCxn id="369" idx="0"/>
          </p:cNvCxnSpPr>
          <p:nvPr/>
        </p:nvCxnSpPr>
        <p:spPr>
          <a:xfrm>
            <a:off x="4580300" y="3605433"/>
            <a:ext cx="0" cy="11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2" name="Google Shape;372;p33"/>
          <p:cNvCxnSpPr>
            <a:stCxn id="366" idx="2"/>
            <a:endCxn id="367" idx="0"/>
          </p:cNvCxnSpPr>
          <p:nvPr/>
        </p:nvCxnSpPr>
        <p:spPr>
          <a:xfrm>
            <a:off x="4580288" y="2756383"/>
            <a:ext cx="0" cy="3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3" name="Google Shape;373;p33"/>
          <p:cNvSpPr/>
          <p:nvPr/>
        </p:nvSpPr>
        <p:spPr>
          <a:xfrm>
            <a:off x="6319275" y="2356183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5F6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4" name="Google Shape;374;p33"/>
          <p:cNvSpPr txBox="1"/>
          <p:nvPr/>
        </p:nvSpPr>
        <p:spPr>
          <a:xfrm>
            <a:off x="6319288" y="2356183"/>
            <a:ext cx="250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Расходы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5" name="Google Shape;375;p33"/>
          <p:cNvSpPr/>
          <p:nvPr/>
        </p:nvSpPr>
        <p:spPr>
          <a:xfrm>
            <a:off x="6319300" y="3087933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6" name="Google Shape;376;p33"/>
          <p:cNvSpPr txBox="1"/>
          <p:nvPr/>
        </p:nvSpPr>
        <p:spPr>
          <a:xfrm>
            <a:off x="6335888" y="3156633"/>
            <a:ext cx="24717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год — 1 049,5 тыс. руб.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" name="Google Shape;377;p33"/>
          <p:cNvSpPr/>
          <p:nvPr/>
        </p:nvSpPr>
        <p:spPr>
          <a:xfrm>
            <a:off x="6319275" y="3722133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8" name="Google Shape;378;p33"/>
          <p:cNvSpPr txBox="1"/>
          <p:nvPr/>
        </p:nvSpPr>
        <p:spPr>
          <a:xfrm>
            <a:off x="6335888" y="3790833"/>
            <a:ext cx="24717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год — 1 093,2 тыс. руб.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9" name="Google Shape;379;p33"/>
          <p:cNvSpPr/>
          <p:nvPr/>
        </p:nvSpPr>
        <p:spPr>
          <a:xfrm>
            <a:off x="6335800" y="4375533"/>
            <a:ext cx="2471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0" name="Google Shape;380;p33"/>
          <p:cNvSpPr txBox="1"/>
          <p:nvPr/>
        </p:nvSpPr>
        <p:spPr>
          <a:xfrm>
            <a:off x="6335888" y="4444308"/>
            <a:ext cx="24717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год — 1 136,8 тыс. руб.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81" name="Google Shape;381;p33"/>
          <p:cNvCxnSpPr>
            <a:stCxn id="375" idx="2"/>
            <a:endCxn id="377" idx="0"/>
          </p:cNvCxnSpPr>
          <p:nvPr/>
        </p:nvCxnSpPr>
        <p:spPr>
          <a:xfrm>
            <a:off x="7571650" y="3605433"/>
            <a:ext cx="0" cy="11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2" name="Google Shape;382;p33"/>
          <p:cNvCxnSpPr>
            <a:stCxn id="377" idx="2"/>
            <a:endCxn id="379" idx="0"/>
          </p:cNvCxnSpPr>
          <p:nvPr/>
        </p:nvCxnSpPr>
        <p:spPr>
          <a:xfrm>
            <a:off x="7571625" y="4239633"/>
            <a:ext cx="0" cy="13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3" name="Google Shape;383;p33"/>
          <p:cNvCxnSpPr>
            <a:stCxn id="373" idx="1"/>
            <a:endCxn id="375" idx="0"/>
          </p:cNvCxnSpPr>
          <p:nvPr/>
        </p:nvCxnSpPr>
        <p:spPr>
          <a:xfrm>
            <a:off x="7571625" y="2756383"/>
            <a:ext cx="0" cy="3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4" name="Google Shape;384;p33"/>
          <p:cNvSpPr txBox="1"/>
          <p:nvPr/>
        </p:nvSpPr>
        <p:spPr>
          <a:xfrm>
            <a:off x="336600" y="1859825"/>
            <a:ext cx="852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Цель:</a:t>
            </a:r>
            <a:r>
              <a:rPr lang="ru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Профилактика безнадзорности и правонарушений в молодежной среде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5" name="Google Shape;385;p33"/>
          <p:cNvSpPr txBox="1"/>
          <p:nvPr/>
        </p:nvSpPr>
        <p:spPr>
          <a:xfrm>
            <a:off x="336600" y="1473450"/>
            <a:ext cx="84708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ВМЗ: ст.10, п.1, пп.30, абз.2 Закона СПб 420-79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4"/>
          <p:cNvSpPr txBox="1">
            <a:spLocks noGrp="1"/>
          </p:cNvSpPr>
          <p:nvPr>
            <p:ph type="body" idx="1"/>
          </p:nvPr>
        </p:nvSpPr>
        <p:spPr>
          <a:xfrm>
            <a:off x="349350" y="294038"/>
            <a:ext cx="85206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i="1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Информационные технологии и связь</a:t>
            </a:r>
            <a:endParaRPr i="1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1" name="Google Shape;391;p34"/>
          <p:cNvSpPr txBox="1"/>
          <p:nvPr/>
        </p:nvSpPr>
        <p:spPr>
          <a:xfrm>
            <a:off x="349350" y="931350"/>
            <a:ext cx="8445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Цель: Обеспечение информационной прозрачности и эффективности функционирования систем муниципального управления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2" name="Google Shape;392;p34"/>
          <p:cNvSpPr/>
          <p:nvPr/>
        </p:nvSpPr>
        <p:spPr>
          <a:xfrm>
            <a:off x="891700" y="1639950"/>
            <a:ext cx="2712300" cy="1128900"/>
          </a:xfrm>
          <a:prstGeom prst="roundRect">
            <a:avLst>
              <a:gd name="adj" fmla="val 16667"/>
            </a:avLst>
          </a:prstGeom>
          <a:solidFill>
            <a:srgbClr val="F6FF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Расходы на ИТС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2024 г. — 2 503,1 тыс.руб.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2025 г. — 2 605,6 тыс.руб.</a:t>
            </a:r>
            <a:br>
              <a:rPr lang="ru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2026 г. — 2 722,9 тыс.руб.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3" name="Google Shape;393;p34"/>
          <p:cNvSpPr/>
          <p:nvPr/>
        </p:nvSpPr>
        <p:spPr>
          <a:xfrm>
            <a:off x="390250" y="3157700"/>
            <a:ext cx="3706200" cy="17373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4" name="Google Shape;394;p34"/>
          <p:cNvSpPr txBox="1">
            <a:spLocks noGrp="1"/>
          </p:cNvSpPr>
          <p:nvPr>
            <p:ph type="body" idx="1"/>
          </p:nvPr>
        </p:nvSpPr>
        <p:spPr>
          <a:xfrm>
            <a:off x="484425" y="3233900"/>
            <a:ext cx="35508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latin typeface="Roboto"/>
                <a:ea typeface="Roboto"/>
                <a:cs typeface="Roboto"/>
                <a:sym typeface="Roboto"/>
              </a:rPr>
              <a:t>Сопровождение сайта и аккаунтов МО</a:t>
            </a:r>
            <a:endParaRPr sz="11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latin typeface="Roboto"/>
                <a:ea typeface="Roboto"/>
                <a:cs typeface="Roboto"/>
                <a:sym typeface="Roboto"/>
              </a:rPr>
              <a:t>в соцсетях;</a:t>
            </a:r>
            <a:endParaRPr sz="11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latin typeface="Roboto"/>
                <a:ea typeface="Roboto"/>
                <a:cs typeface="Roboto"/>
                <a:sym typeface="Roboto"/>
              </a:rPr>
              <a:t>Защита информационных ресурсов;</a:t>
            </a:r>
            <a:endParaRPr sz="11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latin typeface="Roboto"/>
                <a:ea typeface="Roboto"/>
                <a:cs typeface="Roboto"/>
                <a:sym typeface="Roboto"/>
              </a:rPr>
              <a:t>Сеть интернет;</a:t>
            </a:r>
            <a:endParaRPr sz="11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latin typeface="Roboto"/>
                <a:ea typeface="Roboto"/>
                <a:cs typeface="Roboto"/>
                <a:sym typeface="Roboto"/>
              </a:rPr>
              <a:t>Содержание правовых ИКП;</a:t>
            </a:r>
            <a:endParaRPr sz="11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latin typeface="Roboto"/>
                <a:ea typeface="Roboto"/>
                <a:cs typeface="Roboto"/>
                <a:sym typeface="Roboto"/>
              </a:rPr>
              <a:t>Доступ к ЕМТС;</a:t>
            </a:r>
            <a:endParaRPr sz="11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latin typeface="Roboto"/>
                <a:ea typeface="Roboto"/>
                <a:cs typeface="Roboto"/>
                <a:sym typeface="Roboto"/>
              </a:rPr>
              <a:t>Содержание ЕСЭДД и ГИС БИС</a:t>
            </a:r>
            <a:endParaRPr/>
          </a:p>
        </p:txBody>
      </p:sp>
      <p:sp>
        <p:nvSpPr>
          <p:cNvPr id="395" name="Google Shape;395;p34"/>
          <p:cNvSpPr/>
          <p:nvPr/>
        </p:nvSpPr>
        <p:spPr>
          <a:xfrm>
            <a:off x="5544500" y="1639950"/>
            <a:ext cx="2712300" cy="1128900"/>
          </a:xfrm>
          <a:prstGeom prst="roundRect">
            <a:avLst>
              <a:gd name="adj" fmla="val 16667"/>
            </a:avLst>
          </a:prstGeom>
          <a:solidFill>
            <a:srgbClr val="F6FF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Расходы на ПП бухучет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2024 г. — 239,5 тыс.руб.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2025 г. — 248,9 тыс.руб.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2026 г. — 257,2 тыс.руб.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6" name="Google Shape;396;p34"/>
          <p:cNvSpPr/>
          <p:nvPr/>
        </p:nvSpPr>
        <p:spPr>
          <a:xfrm>
            <a:off x="5047550" y="3157700"/>
            <a:ext cx="3706200" cy="17373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7" name="Google Shape;397;p34"/>
          <p:cNvSpPr txBox="1">
            <a:spLocks noGrp="1"/>
          </p:cNvSpPr>
          <p:nvPr>
            <p:ph type="body" idx="1"/>
          </p:nvPr>
        </p:nvSpPr>
        <p:spPr>
          <a:xfrm>
            <a:off x="5141725" y="3607575"/>
            <a:ext cx="3550800" cy="12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latin typeface="Roboto"/>
                <a:ea typeface="Roboto"/>
                <a:cs typeface="Roboto"/>
                <a:sym typeface="Roboto"/>
              </a:rPr>
              <a:t>Содержание ПП 1С-бухгалтерия;</a:t>
            </a:r>
            <a:endParaRPr sz="11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latin typeface="Roboto"/>
                <a:ea typeface="Roboto"/>
                <a:cs typeface="Roboto"/>
                <a:sym typeface="Roboto"/>
              </a:rPr>
              <a:t>Содержание ПП Зарплата и кадры;</a:t>
            </a:r>
            <a:endParaRPr sz="11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latin typeface="Roboto"/>
                <a:ea typeface="Roboto"/>
                <a:cs typeface="Roboto"/>
                <a:sym typeface="Roboto"/>
              </a:rPr>
              <a:t>Содержание СБиС-Электронная отчетность</a:t>
            </a:r>
            <a:endParaRPr sz="1100" b="1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98" name="Google Shape;398;p34"/>
          <p:cNvCxnSpPr>
            <a:stCxn id="392" idx="2"/>
            <a:endCxn id="393" idx="0"/>
          </p:cNvCxnSpPr>
          <p:nvPr/>
        </p:nvCxnSpPr>
        <p:spPr>
          <a:xfrm flipH="1">
            <a:off x="2243350" y="2768850"/>
            <a:ext cx="4500" cy="38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9" name="Google Shape;399;p34"/>
          <p:cNvCxnSpPr>
            <a:stCxn id="395" idx="2"/>
            <a:endCxn id="396" idx="0"/>
          </p:cNvCxnSpPr>
          <p:nvPr/>
        </p:nvCxnSpPr>
        <p:spPr>
          <a:xfrm>
            <a:off x="6900650" y="2768850"/>
            <a:ext cx="0" cy="38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00" name="Google Shape;400;p34"/>
          <p:cNvSpPr txBox="1"/>
          <p:nvPr/>
        </p:nvSpPr>
        <p:spPr>
          <a:xfrm>
            <a:off x="349350" y="635500"/>
            <a:ext cx="858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ВМЗ: ст.10, п.1, пп.24 Закона СПб 420-79</a:t>
            </a:r>
            <a:endParaRPr>
              <a:solidFill>
                <a:srgbClr val="4A86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5"/>
          <p:cNvSpPr txBox="1">
            <a:spLocks noGrp="1"/>
          </p:cNvSpPr>
          <p:nvPr>
            <p:ph type="title"/>
          </p:nvPr>
        </p:nvSpPr>
        <p:spPr>
          <a:xfrm>
            <a:off x="311700" y="266150"/>
            <a:ext cx="8520600" cy="5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latin typeface="Roboto"/>
                <a:ea typeface="Roboto"/>
                <a:cs typeface="Roboto"/>
                <a:sym typeface="Roboto"/>
              </a:rPr>
              <a:t>Раздел БК: Охрана окружающей среды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6" name="Google Shape;406;p35"/>
          <p:cNvSpPr txBox="1">
            <a:spLocks noGrp="1"/>
          </p:cNvSpPr>
          <p:nvPr>
            <p:ph type="body" idx="1"/>
          </p:nvPr>
        </p:nvSpPr>
        <p:spPr>
          <a:xfrm>
            <a:off x="311700" y="768650"/>
            <a:ext cx="8520600" cy="6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i="1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Осуществление экологического просвещения, организация экологического воспитания в области обращения с ТКО</a:t>
            </a:r>
            <a:endParaRPr i="1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7" name="Google Shape;407;p35"/>
          <p:cNvSpPr txBox="1"/>
          <p:nvPr/>
        </p:nvSpPr>
        <p:spPr>
          <a:xfrm>
            <a:off x="311700" y="1793050"/>
            <a:ext cx="852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Цель: Формирование экологической культуры, грамотности среди населения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8" name="Google Shape;408;p35"/>
          <p:cNvSpPr/>
          <p:nvPr/>
        </p:nvSpPr>
        <p:spPr>
          <a:xfrm>
            <a:off x="311700" y="2337690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F5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9" name="Google Shape;409;p35"/>
          <p:cNvSpPr txBox="1"/>
          <p:nvPr/>
        </p:nvSpPr>
        <p:spPr>
          <a:xfrm>
            <a:off x="311700" y="2337690"/>
            <a:ext cx="250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Мероприятия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0" name="Google Shape;410;p35"/>
          <p:cNvSpPr/>
          <p:nvPr/>
        </p:nvSpPr>
        <p:spPr>
          <a:xfrm>
            <a:off x="311725" y="3069440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1" name="Google Shape;411;p35"/>
          <p:cNvSpPr txBox="1"/>
          <p:nvPr/>
        </p:nvSpPr>
        <p:spPr>
          <a:xfrm>
            <a:off x="328300" y="3069440"/>
            <a:ext cx="24717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Тематические квест игры по станциям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2" name="Google Shape;412;p35"/>
          <p:cNvSpPr/>
          <p:nvPr/>
        </p:nvSpPr>
        <p:spPr>
          <a:xfrm>
            <a:off x="311700" y="3703640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3" name="Google Shape;413;p35"/>
          <p:cNvSpPr txBox="1"/>
          <p:nvPr/>
        </p:nvSpPr>
        <p:spPr>
          <a:xfrm>
            <a:off x="328300" y="3703640"/>
            <a:ext cx="24717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Распространение печатной продукции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14" name="Google Shape;414;p35"/>
          <p:cNvCxnSpPr>
            <a:stCxn id="410" idx="2"/>
            <a:endCxn id="412" idx="0"/>
          </p:cNvCxnSpPr>
          <p:nvPr/>
        </p:nvCxnSpPr>
        <p:spPr>
          <a:xfrm>
            <a:off x="1564075" y="3586940"/>
            <a:ext cx="0" cy="11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5" name="Google Shape;415;p35"/>
          <p:cNvCxnSpPr>
            <a:stCxn id="408" idx="1"/>
            <a:endCxn id="411" idx="0"/>
          </p:cNvCxnSpPr>
          <p:nvPr/>
        </p:nvCxnSpPr>
        <p:spPr>
          <a:xfrm>
            <a:off x="1564050" y="2737890"/>
            <a:ext cx="0" cy="3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6" name="Google Shape;416;p35"/>
          <p:cNvSpPr/>
          <p:nvPr/>
        </p:nvSpPr>
        <p:spPr>
          <a:xfrm>
            <a:off x="3319638" y="2337690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6FF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7" name="Google Shape;417;p35"/>
          <p:cNvSpPr txBox="1"/>
          <p:nvPr/>
        </p:nvSpPr>
        <p:spPr>
          <a:xfrm>
            <a:off x="3319650" y="2337690"/>
            <a:ext cx="250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Задачи на три года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8" name="Google Shape;418;p35"/>
          <p:cNvSpPr/>
          <p:nvPr/>
        </p:nvSpPr>
        <p:spPr>
          <a:xfrm>
            <a:off x="3319663" y="3069440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9" name="Google Shape;419;p35"/>
          <p:cNvSpPr txBox="1"/>
          <p:nvPr/>
        </p:nvSpPr>
        <p:spPr>
          <a:xfrm>
            <a:off x="3336250" y="3069452"/>
            <a:ext cx="25047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Проведение мероприятий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— 45 ед.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0" name="Google Shape;420;p35"/>
          <p:cNvSpPr/>
          <p:nvPr/>
        </p:nvSpPr>
        <p:spPr>
          <a:xfrm>
            <a:off x="3319638" y="3703640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1" name="Google Shape;421;p35"/>
          <p:cNvSpPr txBox="1"/>
          <p:nvPr/>
        </p:nvSpPr>
        <p:spPr>
          <a:xfrm>
            <a:off x="3336250" y="3703640"/>
            <a:ext cx="25047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Вовлечение участников в мероприятия — 5 100 чел.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2" name="Google Shape;422;p35"/>
          <p:cNvSpPr/>
          <p:nvPr/>
        </p:nvSpPr>
        <p:spPr>
          <a:xfrm>
            <a:off x="3319650" y="4357040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3" name="Google Shape;423;p35"/>
          <p:cNvSpPr txBox="1"/>
          <p:nvPr/>
        </p:nvSpPr>
        <p:spPr>
          <a:xfrm>
            <a:off x="3319675" y="4357040"/>
            <a:ext cx="25212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Изготовление печатной продукции – 4 500 экз.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24" name="Google Shape;424;p35"/>
          <p:cNvCxnSpPr>
            <a:stCxn id="418" idx="2"/>
            <a:endCxn id="420" idx="0"/>
          </p:cNvCxnSpPr>
          <p:nvPr/>
        </p:nvCxnSpPr>
        <p:spPr>
          <a:xfrm>
            <a:off x="4572013" y="3586940"/>
            <a:ext cx="0" cy="11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5" name="Google Shape;425;p35"/>
          <p:cNvCxnSpPr>
            <a:stCxn id="420" idx="2"/>
            <a:endCxn id="422" idx="0"/>
          </p:cNvCxnSpPr>
          <p:nvPr/>
        </p:nvCxnSpPr>
        <p:spPr>
          <a:xfrm>
            <a:off x="4571988" y="4221140"/>
            <a:ext cx="0" cy="13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6" name="Google Shape;426;p35"/>
          <p:cNvCxnSpPr>
            <a:stCxn id="417" idx="2"/>
            <a:endCxn id="418" idx="0"/>
          </p:cNvCxnSpPr>
          <p:nvPr/>
        </p:nvCxnSpPr>
        <p:spPr>
          <a:xfrm>
            <a:off x="4572000" y="2737890"/>
            <a:ext cx="0" cy="3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7" name="Google Shape;427;p35"/>
          <p:cNvSpPr/>
          <p:nvPr/>
        </p:nvSpPr>
        <p:spPr>
          <a:xfrm>
            <a:off x="6310988" y="2337690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5F6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8" name="Google Shape;428;p35"/>
          <p:cNvSpPr txBox="1"/>
          <p:nvPr/>
        </p:nvSpPr>
        <p:spPr>
          <a:xfrm>
            <a:off x="6311000" y="2337690"/>
            <a:ext cx="250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Расходы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9" name="Google Shape;429;p35"/>
          <p:cNvSpPr/>
          <p:nvPr/>
        </p:nvSpPr>
        <p:spPr>
          <a:xfrm>
            <a:off x="6311013" y="3069440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0" name="Google Shape;430;p35"/>
          <p:cNvSpPr txBox="1"/>
          <p:nvPr/>
        </p:nvSpPr>
        <p:spPr>
          <a:xfrm>
            <a:off x="6327600" y="3138140"/>
            <a:ext cx="24717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год — 189,9 тыс. руб.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1" name="Google Shape;431;p35"/>
          <p:cNvSpPr/>
          <p:nvPr/>
        </p:nvSpPr>
        <p:spPr>
          <a:xfrm>
            <a:off x="6310988" y="3703640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2" name="Google Shape;432;p35"/>
          <p:cNvSpPr txBox="1"/>
          <p:nvPr/>
        </p:nvSpPr>
        <p:spPr>
          <a:xfrm>
            <a:off x="6327600" y="3772340"/>
            <a:ext cx="24717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год — 198,5 тыс. руб.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3" name="Google Shape;433;p35"/>
          <p:cNvSpPr/>
          <p:nvPr/>
        </p:nvSpPr>
        <p:spPr>
          <a:xfrm>
            <a:off x="6327513" y="4357040"/>
            <a:ext cx="2471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4" name="Google Shape;434;p35"/>
          <p:cNvSpPr txBox="1"/>
          <p:nvPr/>
        </p:nvSpPr>
        <p:spPr>
          <a:xfrm>
            <a:off x="6327600" y="4425815"/>
            <a:ext cx="24717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год — 206,4 тыс. руб.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35" name="Google Shape;435;p35"/>
          <p:cNvCxnSpPr>
            <a:stCxn id="429" idx="2"/>
            <a:endCxn id="431" idx="0"/>
          </p:cNvCxnSpPr>
          <p:nvPr/>
        </p:nvCxnSpPr>
        <p:spPr>
          <a:xfrm>
            <a:off x="7563363" y="3586940"/>
            <a:ext cx="0" cy="11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6" name="Google Shape;436;p35"/>
          <p:cNvCxnSpPr>
            <a:stCxn id="431" idx="2"/>
            <a:endCxn id="433" idx="0"/>
          </p:cNvCxnSpPr>
          <p:nvPr/>
        </p:nvCxnSpPr>
        <p:spPr>
          <a:xfrm>
            <a:off x="7563338" y="4221140"/>
            <a:ext cx="0" cy="13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7" name="Google Shape;437;p35"/>
          <p:cNvCxnSpPr>
            <a:stCxn id="427" idx="1"/>
            <a:endCxn id="429" idx="0"/>
          </p:cNvCxnSpPr>
          <p:nvPr/>
        </p:nvCxnSpPr>
        <p:spPr>
          <a:xfrm>
            <a:off x="7563338" y="2737890"/>
            <a:ext cx="0" cy="3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38" name="Google Shape;438;p35"/>
          <p:cNvSpPr txBox="1"/>
          <p:nvPr/>
        </p:nvSpPr>
        <p:spPr>
          <a:xfrm>
            <a:off x="311700" y="1466075"/>
            <a:ext cx="866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ВМЗ: ст.10, п.1, пп.44 Закона СПб 420-79</a:t>
            </a:r>
            <a:endParaRPr sz="1800">
              <a:solidFill>
                <a:srgbClr val="4A86E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6"/>
          <p:cNvSpPr txBox="1">
            <a:spLocks noGrp="1"/>
          </p:cNvSpPr>
          <p:nvPr>
            <p:ph type="title"/>
          </p:nvPr>
        </p:nvSpPr>
        <p:spPr>
          <a:xfrm>
            <a:off x="311700" y="294775"/>
            <a:ext cx="8520600" cy="5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latin typeface="Roboto"/>
                <a:ea typeface="Roboto"/>
                <a:cs typeface="Roboto"/>
                <a:sym typeface="Roboto"/>
              </a:rPr>
              <a:t>Раздел БК: Образование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4" name="Google Shape;444;p36"/>
          <p:cNvSpPr txBox="1">
            <a:spLocks noGrp="1"/>
          </p:cNvSpPr>
          <p:nvPr>
            <p:ph type="body" idx="1"/>
          </p:nvPr>
        </p:nvSpPr>
        <p:spPr>
          <a:xfrm>
            <a:off x="311700" y="781075"/>
            <a:ext cx="8520600" cy="6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770"/>
              <a:buNone/>
            </a:pPr>
            <a:r>
              <a:rPr lang="ru" i="1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Организация профессионального образования, дополнительного профессионального образования</a:t>
            </a:r>
            <a:endParaRPr i="1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5" name="Google Shape;445;p36"/>
          <p:cNvSpPr txBox="1"/>
          <p:nvPr/>
        </p:nvSpPr>
        <p:spPr>
          <a:xfrm>
            <a:off x="322574" y="1806175"/>
            <a:ext cx="867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Цель: Организация процесса непрерывного обучения лиц, осуществляющих деятельность в ОМСУ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6" name="Google Shape;446;p36"/>
          <p:cNvSpPr/>
          <p:nvPr/>
        </p:nvSpPr>
        <p:spPr>
          <a:xfrm>
            <a:off x="398800" y="2369825"/>
            <a:ext cx="5445900" cy="25644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7" name="Google Shape;447;p36"/>
          <p:cNvSpPr txBox="1"/>
          <p:nvPr/>
        </p:nvSpPr>
        <p:spPr>
          <a:xfrm>
            <a:off x="398800" y="2369825"/>
            <a:ext cx="5445900" cy="23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Направления обучения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Государственные (муниципальные) закупки по 44-ФЗ;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Реализация государственной политики в сфере опеки и попечительства;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Внутренний финансовый контроль; 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Кадровая работа; 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Муниципальное управление; 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Воинский учет; 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Профилактика и противодействие коррупции;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Гражданская оборона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8" name="Google Shape;448;p36"/>
          <p:cNvSpPr/>
          <p:nvPr/>
        </p:nvSpPr>
        <p:spPr>
          <a:xfrm>
            <a:off x="6042650" y="2365650"/>
            <a:ext cx="2789700" cy="1082100"/>
          </a:xfrm>
          <a:prstGeom prst="roundRect">
            <a:avLst>
              <a:gd name="adj" fmla="val 16667"/>
            </a:avLst>
          </a:prstGeom>
          <a:solidFill>
            <a:srgbClr val="FFF5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9" name="Google Shape;449;p36"/>
          <p:cNvSpPr txBox="1"/>
          <p:nvPr/>
        </p:nvSpPr>
        <p:spPr>
          <a:xfrm>
            <a:off x="6042650" y="2571750"/>
            <a:ext cx="27897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Задачи на три года</a:t>
            </a:r>
            <a:endParaRPr sz="1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Обучение 36 человек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0" name="Google Shape;450;p36"/>
          <p:cNvSpPr/>
          <p:nvPr/>
        </p:nvSpPr>
        <p:spPr>
          <a:xfrm>
            <a:off x="6042650" y="3851975"/>
            <a:ext cx="2789700" cy="1082100"/>
          </a:xfrm>
          <a:prstGeom prst="roundRect">
            <a:avLst>
              <a:gd name="adj" fmla="val 16667"/>
            </a:avLst>
          </a:prstGeom>
          <a:solidFill>
            <a:srgbClr val="FFF5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1" name="Google Shape;451;p36"/>
          <p:cNvSpPr txBox="1"/>
          <p:nvPr/>
        </p:nvSpPr>
        <p:spPr>
          <a:xfrm>
            <a:off x="6042650" y="3850800"/>
            <a:ext cx="27897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Расходы</a:t>
            </a:r>
            <a:endParaRPr sz="1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г. — 145,7 тыс. руб.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г. — 151,7 тыс. руб.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г. — 158,4 тыс. руб.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2" name="Google Shape;452;p36"/>
          <p:cNvSpPr txBox="1"/>
          <p:nvPr/>
        </p:nvSpPr>
        <p:spPr>
          <a:xfrm>
            <a:off x="311700" y="1464875"/>
            <a:ext cx="876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ВМЗ: ст.10, п.1, пп.36 Закона СПб 420-79</a:t>
            </a:r>
            <a:endParaRPr sz="1800">
              <a:solidFill>
                <a:srgbClr val="4A86E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7"/>
          <p:cNvSpPr txBox="1">
            <a:spLocks noGrp="1"/>
          </p:cNvSpPr>
          <p:nvPr>
            <p:ph type="body" idx="1"/>
          </p:nvPr>
        </p:nvSpPr>
        <p:spPr>
          <a:xfrm>
            <a:off x="311700" y="312875"/>
            <a:ext cx="8520600" cy="7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i="1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Молодежная политика</a:t>
            </a:r>
            <a:br>
              <a:rPr lang="ru" i="1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" i="1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Военно-патриотическое воспитание граждан</a:t>
            </a:r>
            <a:endParaRPr i="1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8" name="Google Shape;458;p37"/>
          <p:cNvSpPr txBox="1"/>
          <p:nvPr/>
        </p:nvSpPr>
        <p:spPr>
          <a:xfrm>
            <a:off x="303977" y="1260375"/>
            <a:ext cx="852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Цель: Развитие у подростков высокого патриотического сознания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9" name="Google Shape;459;p37"/>
          <p:cNvSpPr/>
          <p:nvPr/>
        </p:nvSpPr>
        <p:spPr>
          <a:xfrm>
            <a:off x="319988" y="1891700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F5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0" name="Google Shape;460;p37"/>
          <p:cNvSpPr txBox="1"/>
          <p:nvPr/>
        </p:nvSpPr>
        <p:spPr>
          <a:xfrm>
            <a:off x="319988" y="1891700"/>
            <a:ext cx="250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Мероприятия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1" name="Google Shape;461;p37"/>
          <p:cNvSpPr/>
          <p:nvPr/>
        </p:nvSpPr>
        <p:spPr>
          <a:xfrm>
            <a:off x="320013" y="2623450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2" name="Google Shape;462;p37"/>
          <p:cNvSpPr txBox="1"/>
          <p:nvPr/>
        </p:nvSpPr>
        <p:spPr>
          <a:xfrm>
            <a:off x="336588" y="2623450"/>
            <a:ext cx="24717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Военно-полевые сборы “Один день в армии”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3" name="Google Shape;463;p37"/>
          <p:cNvSpPr/>
          <p:nvPr/>
        </p:nvSpPr>
        <p:spPr>
          <a:xfrm>
            <a:off x="319988" y="3257650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4" name="Google Shape;464;p37"/>
          <p:cNvSpPr txBox="1"/>
          <p:nvPr/>
        </p:nvSpPr>
        <p:spPr>
          <a:xfrm>
            <a:off x="336588" y="3257650"/>
            <a:ext cx="24717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Просмотр тематических фильмов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65" name="Google Shape;465;p37"/>
          <p:cNvCxnSpPr>
            <a:stCxn id="461" idx="2"/>
            <a:endCxn id="463" idx="0"/>
          </p:cNvCxnSpPr>
          <p:nvPr/>
        </p:nvCxnSpPr>
        <p:spPr>
          <a:xfrm>
            <a:off x="1572363" y="3140950"/>
            <a:ext cx="0" cy="11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6" name="Google Shape;466;p37"/>
          <p:cNvCxnSpPr>
            <a:stCxn id="459" idx="1"/>
            <a:endCxn id="462" idx="0"/>
          </p:cNvCxnSpPr>
          <p:nvPr/>
        </p:nvCxnSpPr>
        <p:spPr>
          <a:xfrm>
            <a:off x="1572338" y="2291900"/>
            <a:ext cx="0" cy="3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67" name="Google Shape;467;p37"/>
          <p:cNvSpPr/>
          <p:nvPr/>
        </p:nvSpPr>
        <p:spPr>
          <a:xfrm>
            <a:off x="3327925" y="1891700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6FF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8" name="Google Shape;468;p37"/>
          <p:cNvSpPr txBox="1"/>
          <p:nvPr/>
        </p:nvSpPr>
        <p:spPr>
          <a:xfrm>
            <a:off x="3327938" y="1891700"/>
            <a:ext cx="250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Задачи на три года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9" name="Google Shape;469;p37"/>
          <p:cNvSpPr/>
          <p:nvPr/>
        </p:nvSpPr>
        <p:spPr>
          <a:xfrm>
            <a:off x="3327950" y="2623450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0" name="Google Shape;470;p37"/>
          <p:cNvSpPr txBox="1"/>
          <p:nvPr/>
        </p:nvSpPr>
        <p:spPr>
          <a:xfrm>
            <a:off x="3344550" y="2623450"/>
            <a:ext cx="25047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Проведение мероприятий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— 30 ед.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1" name="Google Shape;471;p37"/>
          <p:cNvSpPr/>
          <p:nvPr/>
        </p:nvSpPr>
        <p:spPr>
          <a:xfrm>
            <a:off x="3327925" y="3257650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2" name="Google Shape;472;p37"/>
          <p:cNvSpPr txBox="1"/>
          <p:nvPr/>
        </p:nvSpPr>
        <p:spPr>
          <a:xfrm>
            <a:off x="3344538" y="3257650"/>
            <a:ext cx="25047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7507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Вовлечение участников в мероприятия — 3 180 чел.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73" name="Google Shape;473;p37"/>
          <p:cNvCxnSpPr>
            <a:stCxn id="469" idx="2"/>
            <a:endCxn id="471" idx="0"/>
          </p:cNvCxnSpPr>
          <p:nvPr/>
        </p:nvCxnSpPr>
        <p:spPr>
          <a:xfrm>
            <a:off x="4580300" y="3140950"/>
            <a:ext cx="0" cy="11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4" name="Google Shape;474;p37"/>
          <p:cNvCxnSpPr>
            <a:stCxn id="468" idx="2"/>
            <a:endCxn id="469" idx="0"/>
          </p:cNvCxnSpPr>
          <p:nvPr/>
        </p:nvCxnSpPr>
        <p:spPr>
          <a:xfrm>
            <a:off x="4580288" y="2291900"/>
            <a:ext cx="0" cy="3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75" name="Google Shape;475;p37"/>
          <p:cNvSpPr/>
          <p:nvPr/>
        </p:nvSpPr>
        <p:spPr>
          <a:xfrm>
            <a:off x="6319275" y="1891700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5F6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6" name="Google Shape;476;p37"/>
          <p:cNvSpPr txBox="1"/>
          <p:nvPr/>
        </p:nvSpPr>
        <p:spPr>
          <a:xfrm>
            <a:off x="6319288" y="1891700"/>
            <a:ext cx="250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Расходы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7" name="Google Shape;477;p37"/>
          <p:cNvSpPr/>
          <p:nvPr/>
        </p:nvSpPr>
        <p:spPr>
          <a:xfrm>
            <a:off x="6319300" y="2623450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8" name="Google Shape;478;p37"/>
          <p:cNvSpPr txBox="1"/>
          <p:nvPr/>
        </p:nvSpPr>
        <p:spPr>
          <a:xfrm>
            <a:off x="6335888" y="2692150"/>
            <a:ext cx="24717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год — 726,8 тыс. руб.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9" name="Google Shape;479;p37"/>
          <p:cNvSpPr/>
          <p:nvPr/>
        </p:nvSpPr>
        <p:spPr>
          <a:xfrm>
            <a:off x="6319275" y="3257650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0" name="Google Shape;480;p37"/>
          <p:cNvSpPr txBox="1"/>
          <p:nvPr/>
        </p:nvSpPr>
        <p:spPr>
          <a:xfrm>
            <a:off x="6335888" y="3326350"/>
            <a:ext cx="24717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год — 757,0 тыс. руб.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1" name="Google Shape;481;p37"/>
          <p:cNvSpPr/>
          <p:nvPr/>
        </p:nvSpPr>
        <p:spPr>
          <a:xfrm>
            <a:off x="6335800" y="3911050"/>
            <a:ext cx="2471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2" name="Google Shape;482;p37"/>
          <p:cNvSpPr txBox="1"/>
          <p:nvPr/>
        </p:nvSpPr>
        <p:spPr>
          <a:xfrm>
            <a:off x="6335888" y="3979825"/>
            <a:ext cx="24717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год — 787,2 тыс. руб.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83" name="Google Shape;483;p37"/>
          <p:cNvCxnSpPr>
            <a:stCxn id="477" idx="2"/>
            <a:endCxn id="479" idx="0"/>
          </p:cNvCxnSpPr>
          <p:nvPr/>
        </p:nvCxnSpPr>
        <p:spPr>
          <a:xfrm>
            <a:off x="7571650" y="3140950"/>
            <a:ext cx="0" cy="11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4" name="Google Shape;484;p37"/>
          <p:cNvCxnSpPr>
            <a:stCxn id="479" idx="2"/>
            <a:endCxn id="481" idx="0"/>
          </p:cNvCxnSpPr>
          <p:nvPr/>
        </p:nvCxnSpPr>
        <p:spPr>
          <a:xfrm>
            <a:off x="7571625" y="3775150"/>
            <a:ext cx="0" cy="13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5" name="Google Shape;485;p37"/>
          <p:cNvCxnSpPr>
            <a:stCxn id="475" idx="1"/>
            <a:endCxn id="477" idx="0"/>
          </p:cNvCxnSpPr>
          <p:nvPr/>
        </p:nvCxnSpPr>
        <p:spPr>
          <a:xfrm>
            <a:off x="7571625" y="2291900"/>
            <a:ext cx="0" cy="3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86" name="Google Shape;486;p37"/>
          <p:cNvSpPr txBox="1"/>
          <p:nvPr/>
        </p:nvSpPr>
        <p:spPr>
          <a:xfrm>
            <a:off x="300826" y="947725"/>
            <a:ext cx="863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ВМЗ: ст.10, п.2, пп.7) Закона Спб 420-79</a:t>
            </a:r>
            <a:endParaRPr>
              <a:solidFill>
                <a:srgbClr val="4A86E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8"/>
          <p:cNvSpPr txBox="1">
            <a:spLocks noGrp="1"/>
          </p:cNvSpPr>
          <p:nvPr>
            <p:ph type="title"/>
          </p:nvPr>
        </p:nvSpPr>
        <p:spPr>
          <a:xfrm>
            <a:off x="311600" y="294775"/>
            <a:ext cx="8520600" cy="6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latin typeface="Roboto"/>
                <a:ea typeface="Roboto"/>
                <a:cs typeface="Roboto"/>
                <a:sym typeface="Roboto"/>
              </a:rPr>
              <a:t>Раздел БК: Физическая культура и спорт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2" name="Google Shape;492;p38"/>
          <p:cNvSpPr txBox="1">
            <a:spLocks noGrp="1"/>
          </p:cNvSpPr>
          <p:nvPr>
            <p:ph type="body" idx="1"/>
          </p:nvPr>
        </p:nvSpPr>
        <p:spPr>
          <a:xfrm>
            <a:off x="316550" y="76990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i="1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Развитие на территории муниципального образования физической культуры и массового спорта</a:t>
            </a:r>
            <a:endParaRPr i="1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3" name="Google Shape;493;p38"/>
          <p:cNvSpPr txBox="1"/>
          <p:nvPr/>
        </p:nvSpPr>
        <p:spPr>
          <a:xfrm>
            <a:off x="306798" y="1681238"/>
            <a:ext cx="858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Цель: Создание благоприятных условий для развития физической культуры и массового спорта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4" name="Google Shape;494;p38"/>
          <p:cNvSpPr/>
          <p:nvPr/>
        </p:nvSpPr>
        <p:spPr>
          <a:xfrm>
            <a:off x="316525" y="2285375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F5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5" name="Google Shape;495;p38"/>
          <p:cNvSpPr txBox="1"/>
          <p:nvPr/>
        </p:nvSpPr>
        <p:spPr>
          <a:xfrm>
            <a:off x="316525" y="2285375"/>
            <a:ext cx="250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Мероприятия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6" name="Google Shape;496;p38"/>
          <p:cNvSpPr/>
          <p:nvPr/>
        </p:nvSpPr>
        <p:spPr>
          <a:xfrm>
            <a:off x="316563" y="3017125"/>
            <a:ext cx="2504700" cy="18720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7" name="Google Shape;497;p38"/>
          <p:cNvSpPr txBox="1"/>
          <p:nvPr/>
        </p:nvSpPr>
        <p:spPr>
          <a:xfrm>
            <a:off x="333263" y="3049350"/>
            <a:ext cx="2471700" cy="18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Забег “Мы за здоровый образ жизни”;</a:t>
            </a:r>
            <a:b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Спортивные мероприятия “Спортивные забавы”;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Физкультурные мероприятия “Группа здоровья”;</a:t>
            </a:r>
            <a:b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Мастер-класс по скандинавской ходьбе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98" name="Google Shape;498;p38"/>
          <p:cNvCxnSpPr>
            <a:stCxn id="494" idx="1"/>
            <a:endCxn id="496" idx="0"/>
          </p:cNvCxnSpPr>
          <p:nvPr/>
        </p:nvCxnSpPr>
        <p:spPr>
          <a:xfrm>
            <a:off x="1568875" y="2685575"/>
            <a:ext cx="0" cy="3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99" name="Google Shape;499;p38"/>
          <p:cNvSpPr/>
          <p:nvPr/>
        </p:nvSpPr>
        <p:spPr>
          <a:xfrm>
            <a:off x="3324463" y="2285375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6FF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0" name="Google Shape;500;p38"/>
          <p:cNvSpPr txBox="1"/>
          <p:nvPr/>
        </p:nvSpPr>
        <p:spPr>
          <a:xfrm>
            <a:off x="3324475" y="2285375"/>
            <a:ext cx="250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Задачи на три года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1" name="Google Shape;501;p38"/>
          <p:cNvSpPr/>
          <p:nvPr/>
        </p:nvSpPr>
        <p:spPr>
          <a:xfrm>
            <a:off x="3324488" y="3017125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2" name="Google Shape;502;p38"/>
          <p:cNvSpPr txBox="1"/>
          <p:nvPr/>
        </p:nvSpPr>
        <p:spPr>
          <a:xfrm>
            <a:off x="3324500" y="3017125"/>
            <a:ext cx="25047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Проведение мероприятий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— 297 ед.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3" name="Google Shape;503;p38"/>
          <p:cNvSpPr/>
          <p:nvPr/>
        </p:nvSpPr>
        <p:spPr>
          <a:xfrm>
            <a:off x="3324388" y="3673275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4" name="Google Shape;504;p38"/>
          <p:cNvSpPr txBox="1"/>
          <p:nvPr/>
        </p:nvSpPr>
        <p:spPr>
          <a:xfrm>
            <a:off x="3322588" y="3673275"/>
            <a:ext cx="25047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Вовлечение участников в мероприятия — 11 370 чел.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05" name="Google Shape;505;p38"/>
          <p:cNvCxnSpPr>
            <a:stCxn id="501" idx="2"/>
            <a:endCxn id="503" idx="0"/>
          </p:cNvCxnSpPr>
          <p:nvPr/>
        </p:nvCxnSpPr>
        <p:spPr>
          <a:xfrm>
            <a:off x="4576838" y="3534625"/>
            <a:ext cx="0" cy="13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6" name="Google Shape;506;p38"/>
          <p:cNvCxnSpPr>
            <a:stCxn id="500" idx="2"/>
            <a:endCxn id="501" idx="0"/>
          </p:cNvCxnSpPr>
          <p:nvPr/>
        </p:nvCxnSpPr>
        <p:spPr>
          <a:xfrm>
            <a:off x="4576825" y="2685575"/>
            <a:ext cx="0" cy="3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07" name="Google Shape;507;p38"/>
          <p:cNvSpPr/>
          <p:nvPr/>
        </p:nvSpPr>
        <p:spPr>
          <a:xfrm>
            <a:off x="6315813" y="2285375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5F6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8" name="Google Shape;508;p38"/>
          <p:cNvSpPr txBox="1"/>
          <p:nvPr/>
        </p:nvSpPr>
        <p:spPr>
          <a:xfrm>
            <a:off x="6315825" y="2285375"/>
            <a:ext cx="250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Расходы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9" name="Google Shape;509;p38"/>
          <p:cNvSpPr/>
          <p:nvPr/>
        </p:nvSpPr>
        <p:spPr>
          <a:xfrm>
            <a:off x="6315838" y="3017125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0" name="Google Shape;510;p38"/>
          <p:cNvSpPr txBox="1"/>
          <p:nvPr/>
        </p:nvSpPr>
        <p:spPr>
          <a:xfrm>
            <a:off x="6332438" y="3085825"/>
            <a:ext cx="24717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год — 1 035,0 тыс. руб.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1" name="Google Shape;511;p38"/>
          <p:cNvSpPr/>
          <p:nvPr/>
        </p:nvSpPr>
        <p:spPr>
          <a:xfrm>
            <a:off x="6315788" y="3673275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2" name="Google Shape;512;p38"/>
          <p:cNvSpPr txBox="1"/>
          <p:nvPr/>
        </p:nvSpPr>
        <p:spPr>
          <a:xfrm>
            <a:off x="6320388" y="3741975"/>
            <a:ext cx="25047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год — 1 080,1 тыс. руб.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3" name="Google Shape;513;p38"/>
          <p:cNvSpPr/>
          <p:nvPr/>
        </p:nvSpPr>
        <p:spPr>
          <a:xfrm>
            <a:off x="6315863" y="4329450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4" name="Google Shape;514;p38"/>
          <p:cNvSpPr txBox="1"/>
          <p:nvPr/>
        </p:nvSpPr>
        <p:spPr>
          <a:xfrm>
            <a:off x="6322563" y="4387050"/>
            <a:ext cx="2504700" cy="4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год — 1 120,1 тыс. руб.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15" name="Google Shape;515;p38"/>
          <p:cNvCxnSpPr>
            <a:stCxn id="509" idx="2"/>
            <a:endCxn id="511" idx="0"/>
          </p:cNvCxnSpPr>
          <p:nvPr/>
        </p:nvCxnSpPr>
        <p:spPr>
          <a:xfrm>
            <a:off x="7568188" y="3534625"/>
            <a:ext cx="0" cy="13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6" name="Google Shape;516;p38"/>
          <p:cNvCxnSpPr>
            <a:stCxn id="511" idx="2"/>
            <a:endCxn id="513" idx="0"/>
          </p:cNvCxnSpPr>
          <p:nvPr/>
        </p:nvCxnSpPr>
        <p:spPr>
          <a:xfrm>
            <a:off x="7568138" y="4190775"/>
            <a:ext cx="0" cy="13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7" name="Google Shape;517;p38"/>
          <p:cNvCxnSpPr>
            <a:stCxn id="507" idx="1"/>
            <a:endCxn id="509" idx="0"/>
          </p:cNvCxnSpPr>
          <p:nvPr/>
        </p:nvCxnSpPr>
        <p:spPr>
          <a:xfrm>
            <a:off x="7568163" y="2685575"/>
            <a:ext cx="0" cy="3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18" name="Google Shape;518;p38"/>
          <p:cNvSpPr txBox="1"/>
          <p:nvPr/>
        </p:nvSpPr>
        <p:spPr>
          <a:xfrm>
            <a:off x="311600" y="1395525"/>
            <a:ext cx="868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ВМЗ: ст.10, п.2, пп.6 Закона СПб 420-79</a:t>
            </a:r>
            <a:endParaRPr sz="1800">
              <a:solidFill>
                <a:srgbClr val="4A86E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9"/>
          <p:cNvSpPr txBox="1">
            <a:spLocks noGrp="1"/>
          </p:cNvSpPr>
          <p:nvPr>
            <p:ph type="title"/>
          </p:nvPr>
        </p:nvSpPr>
        <p:spPr>
          <a:xfrm>
            <a:off x="311700" y="309075"/>
            <a:ext cx="8520600" cy="5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latin typeface="Roboto"/>
                <a:ea typeface="Roboto"/>
                <a:cs typeface="Roboto"/>
                <a:sym typeface="Roboto"/>
              </a:rPr>
              <a:t>Раздел БК: Средства массовой информации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4" name="Google Shape;524;p39"/>
          <p:cNvSpPr txBox="1">
            <a:spLocks noGrp="1"/>
          </p:cNvSpPr>
          <p:nvPr>
            <p:ph type="body" idx="1"/>
          </p:nvPr>
        </p:nvSpPr>
        <p:spPr>
          <a:xfrm>
            <a:off x="311700" y="800350"/>
            <a:ext cx="8520600" cy="4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i="1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Периодическая печать и издательства</a:t>
            </a:r>
            <a:endParaRPr i="1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5" name="Google Shape;525;p39"/>
          <p:cNvSpPr txBox="1"/>
          <p:nvPr/>
        </p:nvSpPr>
        <p:spPr>
          <a:xfrm>
            <a:off x="311700" y="1508225"/>
            <a:ext cx="852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Цель: Доведение до сведения жителей муниципального образования о деятельности ОМСУ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26" name="Google Shape;52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983334"/>
            <a:ext cx="9144001" cy="103701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27" name="Google Shape;527;p39"/>
          <p:cNvSpPr/>
          <p:nvPr/>
        </p:nvSpPr>
        <p:spPr>
          <a:xfrm>
            <a:off x="403200" y="2783351"/>
            <a:ext cx="1783800" cy="10053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8" name="Google Shape;528;p39"/>
          <p:cNvSpPr txBox="1"/>
          <p:nvPr/>
        </p:nvSpPr>
        <p:spPr>
          <a:xfrm>
            <a:off x="403200" y="2799423"/>
            <a:ext cx="1783800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Тираж на каждый год</a:t>
            </a:r>
            <a:endParaRPr sz="12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16/364 000 ед./экз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9" name="Google Shape;529;p39"/>
          <p:cNvSpPr/>
          <p:nvPr/>
        </p:nvSpPr>
        <p:spPr>
          <a:xfrm>
            <a:off x="2572625" y="2779729"/>
            <a:ext cx="1783800" cy="10263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0" name="Google Shape;530;p39"/>
          <p:cNvSpPr/>
          <p:nvPr/>
        </p:nvSpPr>
        <p:spPr>
          <a:xfrm>
            <a:off x="403325" y="2041325"/>
            <a:ext cx="3953100" cy="400200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FFF5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1" name="Google Shape;531;p39"/>
          <p:cNvSpPr txBox="1"/>
          <p:nvPr/>
        </p:nvSpPr>
        <p:spPr>
          <a:xfrm>
            <a:off x="2572625" y="2779725"/>
            <a:ext cx="17838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Расходы</a:t>
            </a:r>
            <a:endParaRPr sz="12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г. — 3 097,7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г. — 3 226,5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г. — 3 355,2 т.р.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2" name="Google Shape;532;p39"/>
          <p:cNvSpPr txBox="1"/>
          <p:nvPr/>
        </p:nvSpPr>
        <p:spPr>
          <a:xfrm>
            <a:off x="403450" y="2041325"/>
            <a:ext cx="395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Периодические издания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33" name="Google Shape;533;p39"/>
          <p:cNvCxnSpPr>
            <a:endCxn id="527" idx="0"/>
          </p:cNvCxnSpPr>
          <p:nvPr/>
        </p:nvCxnSpPr>
        <p:spPr>
          <a:xfrm flipH="1">
            <a:off x="1295100" y="2438351"/>
            <a:ext cx="1143300" cy="34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34" name="Google Shape;534;p39"/>
          <p:cNvCxnSpPr>
            <a:stCxn id="532" idx="2"/>
            <a:endCxn id="531" idx="0"/>
          </p:cNvCxnSpPr>
          <p:nvPr/>
        </p:nvCxnSpPr>
        <p:spPr>
          <a:xfrm>
            <a:off x="2380000" y="2441525"/>
            <a:ext cx="1084500" cy="33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35" name="Google Shape;535;p39"/>
          <p:cNvSpPr/>
          <p:nvPr/>
        </p:nvSpPr>
        <p:spPr>
          <a:xfrm>
            <a:off x="4879063" y="2784088"/>
            <a:ext cx="1783800" cy="10053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6" name="Google Shape;536;p39"/>
          <p:cNvSpPr txBox="1"/>
          <p:nvPr/>
        </p:nvSpPr>
        <p:spPr>
          <a:xfrm>
            <a:off x="4879075" y="2795375"/>
            <a:ext cx="1783800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Тираж на каждый год</a:t>
            </a:r>
            <a:endParaRPr sz="12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14/700 ед./экз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7" name="Google Shape;537;p39"/>
          <p:cNvSpPr/>
          <p:nvPr/>
        </p:nvSpPr>
        <p:spPr>
          <a:xfrm>
            <a:off x="7048488" y="2780466"/>
            <a:ext cx="1783800" cy="10263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8" name="Google Shape;538;p39"/>
          <p:cNvSpPr/>
          <p:nvPr/>
        </p:nvSpPr>
        <p:spPr>
          <a:xfrm>
            <a:off x="4879200" y="2042050"/>
            <a:ext cx="3953100" cy="400200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FFF5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9" name="Google Shape;539;p39"/>
          <p:cNvSpPr txBox="1"/>
          <p:nvPr/>
        </p:nvSpPr>
        <p:spPr>
          <a:xfrm>
            <a:off x="7048488" y="2780463"/>
            <a:ext cx="17838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Расходы</a:t>
            </a:r>
            <a:endParaRPr sz="12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г. — 262,2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г. — 273,1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г. — 284,0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0" name="Google Shape;540;p39"/>
          <p:cNvSpPr txBox="1"/>
          <p:nvPr/>
        </p:nvSpPr>
        <p:spPr>
          <a:xfrm>
            <a:off x="4879150" y="2042075"/>
            <a:ext cx="395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Спецвыпуск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41" name="Google Shape;541;p39"/>
          <p:cNvCxnSpPr>
            <a:endCxn id="535" idx="0"/>
          </p:cNvCxnSpPr>
          <p:nvPr/>
        </p:nvCxnSpPr>
        <p:spPr>
          <a:xfrm flipH="1">
            <a:off x="5770963" y="2439088"/>
            <a:ext cx="1143300" cy="34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2" name="Google Shape;542;p39"/>
          <p:cNvCxnSpPr>
            <a:stCxn id="540" idx="2"/>
            <a:endCxn id="539" idx="0"/>
          </p:cNvCxnSpPr>
          <p:nvPr/>
        </p:nvCxnSpPr>
        <p:spPr>
          <a:xfrm>
            <a:off x="6855700" y="2442275"/>
            <a:ext cx="1084800" cy="33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43" name="Google Shape;543;p39"/>
          <p:cNvSpPr txBox="1"/>
          <p:nvPr/>
        </p:nvSpPr>
        <p:spPr>
          <a:xfrm>
            <a:off x="311700" y="1200550"/>
            <a:ext cx="865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A86E8"/>
                </a:solidFill>
                <a:latin typeface="Open Sans"/>
                <a:ea typeface="Open Sans"/>
                <a:cs typeface="Open Sans"/>
                <a:sym typeface="Open Sans"/>
              </a:rPr>
              <a:t>ВМЗ: ст.10, п.1, пп.25 Закона СПб 420-79</a:t>
            </a:r>
            <a:endParaRPr>
              <a:solidFill>
                <a:srgbClr val="4A86E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40"/>
          <p:cNvSpPr txBox="1">
            <a:spLocks noGrp="1"/>
          </p:cNvSpPr>
          <p:nvPr>
            <p:ph type="title"/>
          </p:nvPr>
        </p:nvSpPr>
        <p:spPr>
          <a:xfrm>
            <a:off x="311700" y="111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latin typeface="Roboto"/>
                <a:ea typeface="Roboto"/>
                <a:cs typeface="Roboto"/>
                <a:sym typeface="Roboto"/>
              </a:rPr>
              <a:t>Раздел БК: Культура, кинематография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9" name="Google Shape;549;p40"/>
          <p:cNvSpPr txBox="1">
            <a:spLocks noGrp="1"/>
          </p:cNvSpPr>
          <p:nvPr>
            <p:ph type="body" idx="1"/>
          </p:nvPr>
        </p:nvSpPr>
        <p:spPr>
          <a:xfrm>
            <a:off x="311700" y="568675"/>
            <a:ext cx="8429100" cy="4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i="1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Праздничные мероприятия</a:t>
            </a:r>
            <a:endParaRPr i="1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0" name="Google Shape;550;p40"/>
          <p:cNvSpPr txBox="1"/>
          <p:nvPr/>
        </p:nvSpPr>
        <p:spPr>
          <a:xfrm>
            <a:off x="320000" y="1189875"/>
            <a:ext cx="870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Цель: Развитие нравственного, духовного и культурного потенциала различных групп населения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1" name="Google Shape;551;p40"/>
          <p:cNvSpPr/>
          <p:nvPr/>
        </p:nvSpPr>
        <p:spPr>
          <a:xfrm>
            <a:off x="319988" y="1628500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F5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2" name="Google Shape;552;p40"/>
          <p:cNvSpPr txBox="1"/>
          <p:nvPr/>
        </p:nvSpPr>
        <p:spPr>
          <a:xfrm>
            <a:off x="319988" y="1628500"/>
            <a:ext cx="250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Мероприятия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3" name="Google Shape;553;p40"/>
          <p:cNvSpPr/>
          <p:nvPr/>
        </p:nvSpPr>
        <p:spPr>
          <a:xfrm>
            <a:off x="320025" y="2360250"/>
            <a:ext cx="2504700" cy="26484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4" name="Google Shape;554;p40"/>
          <p:cNvSpPr txBox="1"/>
          <p:nvPr/>
        </p:nvSpPr>
        <p:spPr>
          <a:xfrm>
            <a:off x="336600" y="2360175"/>
            <a:ext cx="2471700" cy="24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Посвященные/приуроченные</a:t>
            </a:r>
            <a:endParaRPr sz="12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Героическим подвигам в ВОВ;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Дню пожилого человека;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Дню выпускника;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Дню знаний;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Новому Году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Местные</a:t>
            </a:r>
            <a:endParaRPr sz="12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Поздравление юбиляров;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Уличное гулянье “Масленица”;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Фестиваль “СветланаФест”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55" name="Google Shape;555;p40"/>
          <p:cNvCxnSpPr>
            <a:stCxn id="551" idx="1"/>
            <a:endCxn id="554" idx="0"/>
          </p:cNvCxnSpPr>
          <p:nvPr/>
        </p:nvCxnSpPr>
        <p:spPr>
          <a:xfrm>
            <a:off x="1572338" y="2028700"/>
            <a:ext cx="0" cy="3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56" name="Google Shape;556;p40"/>
          <p:cNvSpPr/>
          <p:nvPr/>
        </p:nvSpPr>
        <p:spPr>
          <a:xfrm>
            <a:off x="3327925" y="1628500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6FF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7" name="Google Shape;557;p40"/>
          <p:cNvSpPr txBox="1"/>
          <p:nvPr/>
        </p:nvSpPr>
        <p:spPr>
          <a:xfrm>
            <a:off x="3327938" y="1628500"/>
            <a:ext cx="250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Задачи на три года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8" name="Google Shape;558;p40"/>
          <p:cNvSpPr/>
          <p:nvPr/>
        </p:nvSpPr>
        <p:spPr>
          <a:xfrm>
            <a:off x="3327950" y="2360250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9" name="Google Shape;559;p40"/>
          <p:cNvSpPr txBox="1"/>
          <p:nvPr/>
        </p:nvSpPr>
        <p:spPr>
          <a:xfrm>
            <a:off x="3344550" y="2360250"/>
            <a:ext cx="25047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Проведение мероприятий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— 39 ед.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0" name="Google Shape;560;p40"/>
          <p:cNvSpPr/>
          <p:nvPr/>
        </p:nvSpPr>
        <p:spPr>
          <a:xfrm>
            <a:off x="3327925" y="2994450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1" name="Google Shape;561;p40"/>
          <p:cNvSpPr txBox="1"/>
          <p:nvPr/>
        </p:nvSpPr>
        <p:spPr>
          <a:xfrm>
            <a:off x="3344550" y="2994425"/>
            <a:ext cx="25047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Вовлечение участников в мероприятия — 56 169 чел.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2" name="Google Shape;562;p40"/>
          <p:cNvSpPr/>
          <p:nvPr/>
        </p:nvSpPr>
        <p:spPr>
          <a:xfrm>
            <a:off x="3327825" y="3647900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3" name="Google Shape;563;p40"/>
          <p:cNvSpPr txBox="1"/>
          <p:nvPr/>
        </p:nvSpPr>
        <p:spPr>
          <a:xfrm>
            <a:off x="3327950" y="3647875"/>
            <a:ext cx="25047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Приобретение подарков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— 18 700 ед.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64" name="Google Shape;564;p40"/>
          <p:cNvCxnSpPr>
            <a:stCxn id="558" idx="2"/>
            <a:endCxn id="560" idx="0"/>
          </p:cNvCxnSpPr>
          <p:nvPr/>
        </p:nvCxnSpPr>
        <p:spPr>
          <a:xfrm>
            <a:off x="4580300" y="2877750"/>
            <a:ext cx="0" cy="11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5" name="Google Shape;565;p40"/>
          <p:cNvCxnSpPr>
            <a:stCxn id="560" idx="2"/>
            <a:endCxn id="562" idx="0"/>
          </p:cNvCxnSpPr>
          <p:nvPr/>
        </p:nvCxnSpPr>
        <p:spPr>
          <a:xfrm>
            <a:off x="4580275" y="3511950"/>
            <a:ext cx="0" cy="13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6" name="Google Shape;566;p40"/>
          <p:cNvCxnSpPr>
            <a:stCxn id="557" idx="2"/>
            <a:endCxn id="558" idx="0"/>
          </p:cNvCxnSpPr>
          <p:nvPr/>
        </p:nvCxnSpPr>
        <p:spPr>
          <a:xfrm>
            <a:off x="4580288" y="2028700"/>
            <a:ext cx="0" cy="3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67" name="Google Shape;567;p40"/>
          <p:cNvSpPr/>
          <p:nvPr/>
        </p:nvSpPr>
        <p:spPr>
          <a:xfrm>
            <a:off x="6319275" y="1628500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5F6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8" name="Google Shape;568;p40"/>
          <p:cNvSpPr txBox="1"/>
          <p:nvPr/>
        </p:nvSpPr>
        <p:spPr>
          <a:xfrm>
            <a:off x="6319288" y="1628500"/>
            <a:ext cx="250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Расходы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9" name="Google Shape;569;p40"/>
          <p:cNvSpPr/>
          <p:nvPr/>
        </p:nvSpPr>
        <p:spPr>
          <a:xfrm>
            <a:off x="6319300" y="2360250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0" name="Google Shape;570;p40"/>
          <p:cNvSpPr txBox="1"/>
          <p:nvPr/>
        </p:nvSpPr>
        <p:spPr>
          <a:xfrm>
            <a:off x="6335888" y="2428950"/>
            <a:ext cx="24717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год — 16 883,0 тыс. руб.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1" name="Google Shape;571;p40"/>
          <p:cNvSpPr/>
          <p:nvPr/>
        </p:nvSpPr>
        <p:spPr>
          <a:xfrm>
            <a:off x="6319275" y="2994450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2" name="Google Shape;572;p40"/>
          <p:cNvSpPr txBox="1"/>
          <p:nvPr/>
        </p:nvSpPr>
        <p:spPr>
          <a:xfrm>
            <a:off x="6335888" y="3063150"/>
            <a:ext cx="24717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год — 17 262,2 тыс. руб.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3" name="Google Shape;573;p40"/>
          <p:cNvSpPr/>
          <p:nvPr/>
        </p:nvSpPr>
        <p:spPr>
          <a:xfrm>
            <a:off x="6335800" y="3647850"/>
            <a:ext cx="2471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4" name="Google Shape;574;p40"/>
          <p:cNvSpPr txBox="1"/>
          <p:nvPr/>
        </p:nvSpPr>
        <p:spPr>
          <a:xfrm>
            <a:off x="6335888" y="3716625"/>
            <a:ext cx="24717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год — 17 950,8 тыс. руб.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75" name="Google Shape;575;p40"/>
          <p:cNvCxnSpPr>
            <a:stCxn id="569" idx="2"/>
            <a:endCxn id="571" idx="0"/>
          </p:cNvCxnSpPr>
          <p:nvPr/>
        </p:nvCxnSpPr>
        <p:spPr>
          <a:xfrm>
            <a:off x="7571650" y="2877750"/>
            <a:ext cx="0" cy="11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6" name="Google Shape;576;p40"/>
          <p:cNvCxnSpPr>
            <a:stCxn id="571" idx="2"/>
            <a:endCxn id="573" idx="0"/>
          </p:cNvCxnSpPr>
          <p:nvPr/>
        </p:nvCxnSpPr>
        <p:spPr>
          <a:xfrm>
            <a:off x="7571625" y="3511950"/>
            <a:ext cx="0" cy="13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7" name="Google Shape;577;p40"/>
          <p:cNvCxnSpPr>
            <a:stCxn id="567" idx="1"/>
            <a:endCxn id="569" idx="0"/>
          </p:cNvCxnSpPr>
          <p:nvPr/>
        </p:nvCxnSpPr>
        <p:spPr>
          <a:xfrm>
            <a:off x="7571625" y="2028700"/>
            <a:ext cx="0" cy="3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78" name="Google Shape;578;p40"/>
          <p:cNvSpPr/>
          <p:nvPr/>
        </p:nvSpPr>
        <p:spPr>
          <a:xfrm>
            <a:off x="3327825" y="4301250"/>
            <a:ext cx="2504700" cy="7074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9" name="Google Shape;579;p40"/>
          <p:cNvSpPr txBox="1"/>
          <p:nvPr/>
        </p:nvSpPr>
        <p:spPr>
          <a:xfrm>
            <a:off x="3327825" y="4301450"/>
            <a:ext cx="25047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Распространение благодарственных писем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— 24 549 ед.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80" name="Google Shape;580;p40"/>
          <p:cNvCxnSpPr>
            <a:stCxn id="562" idx="2"/>
            <a:endCxn id="578" idx="0"/>
          </p:cNvCxnSpPr>
          <p:nvPr/>
        </p:nvCxnSpPr>
        <p:spPr>
          <a:xfrm>
            <a:off x="4580175" y="4165400"/>
            <a:ext cx="0" cy="13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1" name="Google Shape;581;p40"/>
          <p:cNvSpPr txBox="1"/>
          <p:nvPr/>
        </p:nvSpPr>
        <p:spPr>
          <a:xfrm>
            <a:off x="311700" y="907699"/>
            <a:ext cx="883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ВМЗ: ст.10, п.2, пп.4), 5) Закона СПб 420-79</a:t>
            </a:r>
            <a:endParaRPr>
              <a:solidFill>
                <a:srgbClr val="4A86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1"/>
          <p:cNvSpPr txBox="1">
            <a:spLocks noGrp="1"/>
          </p:cNvSpPr>
          <p:nvPr>
            <p:ph type="body" idx="1"/>
          </p:nvPr>
        </p:nvSpPr>
        <p:spPr>
          <a:xfrm>
            <a:off x="311700" y="205575"/>
            <a:ext cx="8520600" cy="4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i="1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Досуговые мероприятия</a:t>
            </a:r>
            <a:endParaRPr i="1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7" name="Google Shape;587;p41"/>
          <p:cNvSpPr txBox="1"/>
          <p:nvPr/>
        </p:nvSpPr>
        <p:spPr>
          <a:xfrm>
            <a:off x="304675" y="835550"/>
            <a:ext cx="855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Цель: Привлечение граждан к активным формам досуга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8" name="Google Shape;588;p41"/>
          <p:cNvSpPr/>
          <p:nvPr/>
        </p:nvSpPr>
        <p:spPr>
          <a:xfrm>
            <a:off x="319988" y="1395025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F5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9" name="Google Shape;589;p41"/>
          <p:cNvSpPr txBox="1"/>
          <p:nvPr/>
        </p:nvSpPr>
        <p:spPr>
          <a:xfrm>
            <a:off x="319988" y="1395025"/>
            <a:ext cx="250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Мероприятия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0" name="Google Shape;590;p41"/>
          <p:cNvSpPr/>
          <p:nvPr/>
        </p:nvSpPr>
        <p:spPr>
          <a:xfrm>
            <a:off x="320025" y="2126775"/>
            <a:ext cx="2504700" cy="21516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1" name="Google Shape;591;p41"/>
          <p:cNvSpPr txBox="1"/>
          <p:nvPr/>
        </p:nvSpPr>
        <p:spPr>
          <a:xfrm>
            <a:off x="336725" y="2159000"/>
            <a:ext cx="2471700" cy="21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Концертная программа “Музыкальный звездопад”;</a:t>
            </a:r>
            <a:b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Фестиваль по Брейк-дансу;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Экскурсии;</a:t>
            </a:r>
            <a:b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Театры, кинотеатры, шоу представления, музеи;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Пленэр;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Фестиваль вокального искусства “Поющий апельсин”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92" name="Google Shape;592;p41"/>
          <p:cNvCxnSpPr>
            <a:stCxn id="588" idx="1"/>
            <a:endCxn id="590" idx="0"/>
          </p:cNvCxnSpPr>
          <p:nvPr/>
        </p:nvCxnSpPr>
        <p:spPr>
          <a:xfrm>
            <a:off x="1572338" y="1795225"/>
            <a:ext cx="0" cy="3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93" name="Google Shape;593;p41"/>
          <p:cNvSpPr/>
          <p:nvPr/>
        </p:nvSpPr>
        <p:spPr>
          <a:xfrm>
            <a:off x="3327925" y="1395025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6FF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4" name="Google Shape;594;p41"/>
          <p:cNvSpPr txBox="1"/>
          <p:nvPr/>
        </p:nvSpPr>
        <p:spPr>
          <a:xfrm>
            <a:off x="3327938" y="1395025"/>
            <a:ext cx="250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Задачи на три года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5" name="Google Shape;595;p41"/>
          <p:cNvSpPr/>
          <p:nvPr/>
        </p:nvSpPr>
        <p:spPr>
          <a:xfrm>
            <a:off x="3327950" y="2126775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6" name="Google Shape;596;p41"/>
          <p:cNvSpPr txBox="1"/>
          <p:nvPr/>
        </p:nvSpPr>
        <p:spPr>
          <a:xfrm>
            <a:off x="3327950" y="2126775"/>
            <a:ext cx="25047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Проведение мероприятий — 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156 ед.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7" name="Google Shape;597;p41"/>
          <p:cNvSpPr/>
          <p:nvPr/>
        </p:nvSpPr>
        <p:spPr>
          <a:xfrm>
            <a:off x="3327925" y="2978188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8" name="Google Shape;598;p41"/>
          <p:cNvSpPr txBox="1"/>
          <p:nvPr/>
        </p:nvSpPr>
        <p:spPr>
          <a:xfrm>
            <a:off x="3327950" y="2975875"/>
            <a:ext cx="24966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Вовлечение участников в мероприятия — 12 960 чел.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99" name="Google Shape;599;p41"/>
          <p:cNvCxnSpPr>
            <a:stCxn id="595" idx="2"/>
            <a:endCxn id="597" idx="0"/>
          </p:cNvCxnSpPr>
          <p:nvPr/>
        </p:nvCxnSpPr>
        <p:spPr>
          <a:xfrm>
            <a:off x="4580300" y="2644275"/>
            <a:ext cx="0" cy="33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0" name="Google Shape;600;p41"/>
          <p:cNvCxnSpPr>
            <a:stCxn id="594" idx="2"/>
            <a:endCxn id="595" idx="0"/>
          </p:cNvCxnSpPr>
          <p:nvPr/>
        </p:nvCxnSpPr>
        <p:spPr>
          <a:xfrm>
            <a:off x="4580288" y="1795225"/>
            <a:ext cx="0" cy="3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1" name="Google Shape;601;p41"/>
          <p:cNvSpPr/>
          <p:nvPr/>
        </p:nvSpPr>
        <p:spPr>
          <a:xfrm>
            <a:off x="6319275" y="1395025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5F6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2" name="Google Shape;602;p41"/>
          <p:cNvSpPr txBox="1"/>
          <p:nvPr/>
        </p:nvSpPr>
        <p:spPr>
          <a:xfrm>
            <a:off x="6319288" y="1395025"/>
            <a:ext cx="250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Расходы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3" name="Google Shape;603;p41"/>
          <p:cNvSpPr/>
          <p:nvPr/>
        </p:nvSpPr>
        <p:spPr>
          <a:xfrm>
            <a:off x="6319300" y="2126775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4" name="Google Shape;604;p41"/>
          <p:cNvSpPr txBox="1"/>
          <p:nvPr/>
        </p:nvSpPr>
        <p:spPr>
          <a:xfrm>
            <a:off x="6335900" y="2195475"/>
            <a:ext cx="24717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год — 5 055,0 тыс. руб.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5" name="Google Shape;605;p41"/>
          <p:cNvSpPr/>
          <p:nvPr/>
        </p:nvSpPr>
        <p:spPr>
          <a:xfrm>
            <a:off x="6319275" y="2978175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6" name="Google Shape;606;p41"/>
          <p:cNvSpPr txBox="1"/>
          <p:nvPr/>
        </p:nvSpPr>
        <p:spPr>
          <a:xfrm>
            <a:off x="6323650" y="3046875"/>
            <a:ext cx="25047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год — 5 265,2 тыс. руб.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7" name="Google Shape;607;p41"/>
          <p:cNvSpPr/>
          <p:nvPr/>
        </p:nvSpPr>
        <p:spPr>
          <a:xfrm>
            <a:off x="6319275" y="3760700"/>
            <a:ext cx="25089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8" name="Google Shape;608;p41"/>
          <p:cNvSpPr txBox="1"/>
          <p:nvPr/>
        </p:nvSpPr>
        <p:spPr>
          <a:xfrm>
            <a:off x="6319300" y="3818300"/>
            <a:ext cx="2508900" cy="4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год — 5 475,1 тыс. руб.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09" name="Google Shape;609;p41"/>
          <p:cNvCxnSpPr>
            <a:stCxn id="603" idx="2"/>
            <a:endCxn id="605" idx="0"/>
          </p:cNvCxnSpPr>
          <p:nvPr/>
        </p:nvCxnSpPr>
        <p:spPr>
          <a:xfrm>
            <a:off x="7571650" y="2644275"/>
            <a:ext cx="0" cy="33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0" name="Google Shape;610;p41"/>
          <p:cNvCxnSpPr>
            <a:stCxn id="605" idx="2"/>
            <a:endCxn id="607" idx="0"/>
          </p:cNvCxnSpPr>
          <p:nvPr/>
        </p:nvCxnSpPr>
        <p:spPr>
          <a:xfrm>
            <a:off x="7571625" y="3495675"/>
            <a:ext cx="2100" cy="26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1" name="Google Shape;611;p41"/>
          <p:cNvCxnSpPr>
            <a:stCxn id="601" idx="1"/>
            <a:endCxn id="603" idx="0"/>
          </p:cNvCxnSpPr>
          <p:nvPr/>
        </p:nvCxnSpPr>
        <p:spPr>
          <a:xfrm>
            <a:off x="7571625" y="1795225"/>
            <a:ext cx="0" cy="3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12" name="Google Shape;612;p41"/>
          <p:cNvSpPr txBox="1"/>
          <p:nvPr/>
        </p:nvSpPr>
        <p:spPr>
          <a:xfrm>
            <a:off x="298277" y="548650"/>
            <a:ext cx="868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ВМЗ: ст.10, п.2, пп.8) Закона СПб 420-79</a:t>
            </a:r>
            <a:endParaRPr sz="1800">
              <a:solidFill>
                <a:srgbClr val="4A86E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Roboto"/>
                <a:ea typeface="Roboto"/>
                <a:cs typeface="Roboto"/>
                <a:sym typeface="Roboto"/>
              </a:rPr>
              <a:t>Глоссарий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1650" y="-12"/>
            <a:ext cx="5040660" cy="504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52425"/>
            <a:ext cx="3257638" cy="36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2"/>
          <p:cNvSpPr txBox="1">
            <a:spLocks noGrp="1"/>
          </p:cNvSpPr>
          <p:nvPr>
            <p:ph type="title"/>
          </p:nvPr>
        </p:nvSpPr>
        <p:spPr>
          <a:xfrm>
            <a:off x="410900" y="92200"/>
            <a:ext cx="8520600" cy="5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latin typeface="Roboto"/>
                <a:ea typeface="Roboto"/>
                <a:cs typeface="Roboto"/>
                <a:sym typeface="Roboto"/>
              </a:rPr>
              <a:t>Раздел БК: Жилищно-коммунальное хозяйство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8" name="Google Shape;618;p42"/>
          <p:cNvSpPr txBox="1">
            <a:spLocks noGrp="1"/>
          </p:cNvSpPr>
          <p:nvPr>
            <p:ph type="body" idx="1"/>
          </p:nvPr>
        </p:nvSpPr>
        <p:spPr>
          <a:xfrm>
            <a:off x="411000" y="557925"/>
            <a:ext cx="8520600" cy="3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i="1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Благоустройство территории муниципального образования</a:t>
            </a:r>
            <a:endParaRPr i="1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9" name="Google Shape;619;p42"/>
          <p:cNvSpPr/>
          <p:nvPr/>
        </p:nvSpPr>
        <p:spPr>
          <a:xfrm>
            <a:off x="338413" y="1434850"/>
            <a:ext cx="4059900" cy="1582800"/>
          </a:xfrm>
          <a:prstGeom prst="roundRect">
            <a:avLst>
              <a:gd name="adj" fmla="val 16667"/>
            </a:avLst>
          </a:prstGeom>
          <a:solidFill>
            <a:srgbClr val="F6FF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0" name="Google Shape;620;p42"/>
          <p:cNvSpPr txBox="1"/>
          <p:nvPr/>
        </p:nvSpPr>
        <p:spPr>
          <a:xfrm>
            <a:off x="368113" y="1493950"/>
            <a:ext cx="40146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Организация благоустройства территории МО</a:t>
            </a:r>
            <a:endParaRPr sz="16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г. — 105 099,5 тыс. руб.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г. — 106 017,7 тыс. руб.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г. — 85 167,6 тыс. руб.</a:t>
            </a:r>
            <a:endParaRPr sz="16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1" name="Google Shape;621;p42"/>
          <p:cNvSpPr/>
          <p:nvPr/>
        </p:nvSpPr>
        <p:spPr>
          <a:xfrm>
            <a:off x="338425" y="3586750"/>
            <a:ext cx="4059900" cy="712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2" name="Google Shape;622;p42"/>
          <p:cNvSpPr txBox="1"/>
          <p:nvPr/>
        </p:nvSpPr>
        <p:spPr>
          <a:xfrm>
            <a:off x="345475" y="3586625"/>
            <a:ext cx="4059900" cy="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rgbClr val="990000"/>
                </a:solidFill>
                <a:latin typeface="Roboto"/>
                <a:ea typeface="Roboto"/>
                <a:cs typeface="Roboto"/>
                <a:sym typeface="Roboto"/>
              </a:rPr>
              <a:t>Субсидия из бюджета СПб</a:t>
            </a:r>
            <a:endParaRPr sz="1600" b="1">
              <a:solidFill>
                <a:srgbClr val="99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rgbClr val="990000"/>
                </a:solidFill>
                <a:latin typeface="Roboto"/>
                <a:ea typeface="Roboto"/>
                <a:cs typeface="Roboto"/>
                <a:sym typeface="Roboto"/>
              </a:rPr>
              <a:t>10 366,7 тыс. руб.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23" name="Google Shape;623;p42"/>
          <p:cNvCxnSpPr>
            <a:stCxn id="619" idx="2"/>
            <a:endCxn id="621" idx="0"/>
          </p:cNvCxnSpPr>
          <p:nvPr/>
        </p:nvCxnSpPr>
        <p:spPr>
          <a:xfrm>
            <a:off x="2368363" y="3017650"/>
            <a:ext cx="0" cy="56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24" name="Google Shape;624;p42"/>
          <p:cNvSpPr/>
          <p:nvPr/>
        </p:nvSpPr>
        <p:spPr>
          <a:xfrm>
            <a:off x="4745688" y="1434850"/>
            <a:ext cx="4059900" cy="1582800"/>
          </a:xfrm>
          <a:prstGeom prst="roundRect">
            <a:avLst>
              <a:gd name="adj" fmla="val 16667"/>
            </a:avLst>
          </a:prstGeom>
          <a:solidFill>
            <a:srgbClr val="F6FF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5" name="Google Shape;625;p42"/>
          <p:cNvSpPr txBox="1"/>
          <p:nvPr/>
        </p:nvSpPr>
        <p:spPr>
          <a:xfrm>
            <a:off x="4768338" y="1464400"/>
            <a:ext cx="40146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Осуществление работ в сфере озеленения на территории МО</a:t>
            </a:r>
            <a:endParaRPr sz="16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г. — 45 021,6 тыс. руб.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г. — 35 577,8 тыс. руб.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г. — 39 100,0 тыс. руб.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6" name="Google Shape;626;p42"/>
          <p:cNvSpPr/>
          <p:nvPr/>
        </p:nvSpPr>
        <p:spPr>
          <a:xfrm>
            <a:off x="4654125" y="3548650"/>
            <a:ext cx="4059900" cy="7506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7" name="Google Shape;627;p42"/>
          <p:cNvSpPr txBox="1"/>
          <p:nvPr/>
        </p:nvSpPr>
        <p:spPr>
          <a:xfrm>
            <a:off x="4654125" y="3568150"/>
            <a:ext cx="4059900" cy="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rgbClr val="990000"/>
                </a:solidFill>
                <a:latin typeface="Roboto"/>
                <a:ea typeface="Roboto"/>
                <a:cs typeface="Roboto"/>
                <a:sym typeface="Roboto"/>
              </a:rPr>
              <a:t>Субсидия из бюджета СПб</a:t>
            </a:r>
            <a:endParaRPr sz="1600" b="1">
              <a:solidFill>
                <a:srgbClr val="99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rgbClr val="990000"/>
                </a:solidFill>
                <a:latin typeface="Roboto"/>
                <a:ea typeface="Roboto"/>
                <a:cs typeface="Roboto"/>
                <a:sym typeface="Roboto"/>
              </a:rPr>
              <a:t>13 411,0 тыс. руб.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28" name="Google Shape;628;p42"/>
          <p:cNvCxnSpPr/>
          <p:nvPr/>
        </p:nvCxnSpPr>
        <p:spPr>
          <a:xfrm>
            <a:off x="6588238" y="3037150"/>
            <a:ext cx="1200" cy="53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29" name="Google Shape;629;p42"/>
          <p:cNvSpPr/>
          <p:nvPr/>
        </p:nvSpPr>
        <p:spPr>
          <a:xfrm rot="5400000">
            <a:off x="4394603" y="4279424"/>
            <a:ext cx="330900" cy="597300"/>
          </a:xfrm>
          <a:prstGeom prst="chevron">
            <a:avLst>
              <a:gd name="adj" fmla="val 5000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0" name="Google Shape;630;p42"/>
          <p:cNvSpPr txBox="1"/>
          <p:nvPr/>
        </p:nvSpPr>
        <p:spPr>
          <a:xfrm>
            <a:off x="4144137" y="4686150"/>
            <a:ext cx="12600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990000"/>
                </a:solidFill>
                <a:latin typeface="Roboto"/>
                <a:ea typeface="Roboto"/>
                <a:cs typeface="Roboto"/>
                <a:sym typeface="Roboto"/>
              </a:rPr>
              <a:t>в 2024 г</a:t>
            </a:r>
            <a:r>
              <a:rPr lang="ru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1" name="Google Shape;631;p42"/>
          <p:cNvSpPr txBox="1">
            <a:spLocks noGrp="1"/>
          </p:cNvSpPr>
          <p:nvPr>
            <p:ph type="body" idx="1"/>
          </p:nvPr>
        </p:nvSpPr>
        <p:spPr>
          <a:xfrm>
            <a:off x="410900" y="958225"/>
            <a:ext cx="8583000" cy="3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40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ВМЗ: ст.10, п.2, пп.9), 9-1)Закона СПб 420-79</a:t>
            </a:r>
            <a:endParaRPr sz="1400">
              <a:solidFill>
                <a:srgbClr val="4A86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43"/>
          <p:cNvSpPr txBox="1"/>
          <p:nvPr/>
        </p:nvSpPr>
        <p:spPr>
          <a:xfrm>
            <a:off x="0" y="0"/>
            <a:ext cx="9144000" cy="73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Работы по </a:t>
            </a:r>
            <a:r>
              <a:rPr lang="ru" sz="1600" b="1">
                <a:solidFill>
                  <a:srgbClr val="B45F06"/>
                </a:solidFill>
                <a:latin typeface="Roboto"/>
                <a:ea typeface="Roboto"/>
                <a:cs typeface="Roboto"/>
                <a:sym typeface="Roboto"/>
              </a:rPr>
              <a:t>благоустройству</a:t>
            </a:r>
            <a:r>
              <a:rPr lang="ru" sz="16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и </a:t>
            </a:r>
            <a:r>
              <a:rPr lang="ru" sz="1600" b="1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озеленению</a:t>
            </a:r>
            <a:r>
              <a:rPr lang="ru" sz="16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территории МО в рамках работ</a:t>
            </a:r>
            <a:endParaRPr sz="16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по содержанию территорий</a:t>
            </a:r>
            <a:endParaRPr sz="16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7" name="Google Shape;637;p43"/>
          <p:cNvSpPr/>
          <p:nvPr/>
        </p:nvSpPr>
        <p:spPr>
          <a:xfrm>
            <a:off x="288800" y="1441825"/>
            <a:ext cx="2504700" cy="2370600"/>
          </a:xfrm>
          <a:prstGeom prst="roundRect">
            <a:avLst>
              <a:gd name="adj" fmla="val 657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Уборка территорий детских и спортивных площадок</a:t>
            </a:r>
            <a:b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— 28 523,69 кв.м.</a:t>
            </a:r>
            <a:b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" sz="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" sz="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Содержание оборудования на детских и спортивных площадках — 1300 элементов благоустройства.</a:t>
            </a:r>
            <a:b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" sz="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" sz="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Ремонт набивного покрытия</a:t>
            </a:r>
            <a:b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— 4200 кв.м.</a:t>
            </a:r>
            <a:r>
              <a:rPr lang="ru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" sz="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" sz="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Устройство резинового покрытия — 3724 кв.м.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8" name="Google Shape;638;p43"/>
          <p:cNvSpPr/>
          <p:nvPr/>
        </p:nvSpPr>
        <p:spPr>
          <a:xfrm>
            <a:off x="3335150" y="1441775"/>
            <a:ext cx="2504700" cy="1000500"/>
          </a:xfrm>
          <a:prstGeom prst="roundRect">
            <a:avLst>
              <a:gd name="adj" fmla="val 6570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Ремонт газонных ограждений</a:t>
            </a:r>
            <a:b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— 2 600 пг.м.</a:t>
            </a:r>
            <a:b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" sz="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" sz="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Установка МАФ — 83 ед.</a:t>
            </a:r>
            <a:b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" sz="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" sz="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Установка ИДН — 133 ед.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9" name="Google Shape;639;p43"/>
          <p:cNvSpPr/>
          <p:nvPr/>
        </p:nvSpPr>
        <p:spPr>
          <a:xfrm>
            <a:off x="6350600" y="3455025"/>
            <a:ext cx="2553300" cy="517500"/>
          </a:xfrm>
          <a:prstGeom prst="roundRect">
            <a:avLst>
              <a:gd name="adj" fmla="val 16667"/>
            </a:avLst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Содержание и ремонт газонов</a:t>
            </a:r>
            <a:b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— 14 555 м.кв.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0" name="Google Shape;640;p43"/>
          <p:cNvSpPr/>
          <p:nvPr/>
        </p:nvSpPr>
        <p:spPr>
          <a:xfrm>
            <a:off x="6350375" y="4126150"/>
            <a:ext cx="2553300" cy="517500"/>
          </a:xfrm>
          <a:prstGeom prst="roundRect">
            <a:avLst>
              <a:gd name="adj" fmla="val 16667"/>
            </a:avLst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Ремонт иных пешеходных коммуникаций (лестница) – 5 ед.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1" name="Google Shape;641;p43"/>
          <p:cNvSpPr/>
          <p:nvPr/>
        </p:nvSpPr>
        <p:spPr>
          <a:xfrm>
            <a:off x="288788" y="766938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F5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2" name="Google Shape;642;p43"/>
          <p:cNvSpPr txBox="1"/>
          <p:nvPr/>
        </p:nvSpPr>
        <p:spPr>
          <a:xfrm>
            <a:off x="288800" y="766950"/>
            <a:ext cx="2504700" cy="4002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Мероприятия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3" name="Google Shape;643;p43"/>
          <p:cNvSpPr/>
          <p:nvPr/>
        </p:nvSpPr>
        <p:spPr>
          <a:xfrm>
            <a:off x="288725" y="3917625"/>
            <a:ext cx="2504700" cy="7326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4" name="Google Shape;644;p43"/>
          <p:cNvSpPr txBox="1"/>
          <p:nvPr/>
        </p:nvSpPr>
        <p:spPr>
          <a:xfrm>
            <a:off x="288725" y="3917625"/>
            <a:ext cx="2504700" cy="7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Содержание (уборка) территории  ЗНОП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398 297,1 кв.м.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45" name="Google Shape;645;p43"/>
          <p:cNvCxnSpPr>
            <a:endCxn id="637" idx="0"/>
          </p:cNvCxnSpPr>
          <p:nvPr/>
        </p:nvCxnSpPr>
        <p:spPr>
          <a:xfrm flipH="1">
            <a:off x="1541150" y="1175725"/>
            <a:ext cx="3300" cy="26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46" name="Google Shape;646;p43"/>
          <p:cNvSpPr/>
          <p:nvPr/>
        </p:nvSpPr>
        <p:spPr>
          <a:xfrm>
            <a:off x="6381513" y="766938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5F6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7" name="Google Shape;647;p43"/>
          <p:cNvSpPr txBox="1"/>
          <p:nvPr/>
        </p:nvSpPr>
        <p:spPr>
          <a:xfrm>
            <a:off x="6381525" y="766950"/>
            <a:ext cx="2504700" cy="4002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Покрытия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8" name="Google Shape;648;p43"/>
          <p:cNvSpPr/>
          <p:nvPr/>
        </p:nvSpPr>
        <p:spPr>
          <a:xfrm>
            <a:off x="6357150" y="2112775"/>
            <a:ext cx="2543100" cy="517500"/>
          </a:xfrm>
          <a:prstGeom prst="roundRect">
            <a:avLst>
              <a:gd name="adj" fmla="val 16667"/>
            </a:avLst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Текущий ремонт дворовых проездов — 10 033 кв.м.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9" name="Google Shape;649;p43"/>
          <p:cNvSpPr/>
          <p:nvPr/>
        </p:nvSpPr>
        <p:spPr>
          <a:xfrm>
            <a:off x="6350550" y="2783900"/>
            <a:ext cx="2553300" cy="517500"/>
          </a:xfrm>
          <a:prstGeom prst="roundRect">
            <a:avLst>
              <a:gd name="adj" fmla="val 16667"/>
            </a:avLst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Содержание и ремонт набивного покрытия — 8000 м.кв.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0" name="Google Shape;650;p43"/>
          <p:cNvSpPr/>
          <p:nvPr/>
        </p:nvSpPr>
        <p:spPr>
          <a:xfrm>
            <a:off x="6360713" y="1441638"/>
            <a:ext cx="2538000" cy="517500"/>
          </a:xfrm>
          <a:prstGeom prst="roundRect">
            <a:avLst>
              <a:gd name="adj" fmla="val 16667"/>
            </a:avLst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Ямочный ремонт — 34 048 кв.м.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1" name="Google Shape;651;p43"/>
          <p:cNvSpPr/>
          <p:nvPr/>
        </p:nvSpPr>
        <p:spPr>
          <a:xfrm>
            <a:off x="3335150" y="766938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6FF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2" name="Google Shape;652;p43"/>
          <p:cNvSpPr txBox="1"/>
          <p:nvPr/>
        </p:nvSpPr>
        <p:spPr>
          <a:xfrm>
            <a:off x="3335150" y="766950"/>
            <a:ext cx="2504700" cy="4002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Иное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53" name="Google Shape;653;p43"/>
          <p:cNvCxnSpPr>
            <a:stCxn id="652" idx="2"/>
            <a:endCxn id="638" idx="0"/>
          </p:cNvCxnSpPr>
          <p:nvPr/>
        </p:nvCxnSpPr>
        <p:spPr>
          <a:xfrm>
            <a:off x="4587500" y="1167150"/>
            <a:ext cx="0" cy="27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54" name="Google Shape;654;p43"/>
          <p:cNvCxnSpPr>
            <a:stCxn id="647" idx="2"/>
            <a:endCxn id="650" idx="0"/>
          </p:cNvCxnSpPr>
          <p:nvPr/>
        </p:nvCxnSpPr>
        <p:spPr>
          <a:xfrm flipH="1">
            <a:off x="7629675" y="1167150"/>
            <a:ext cx="4200" cy="27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55" name="Google Shape;655;p43"/>
          <p:cNvSpPr/>
          <p:nvPr/>
        </p:nvSpPr>
        <p:spPr>
          <a:xfrm>
            <a:off x="3021475" y="2783900"/>
            <a:ext cx="31011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6" name="Google Shape;656;p43"/>
          <p:cNvSpPr txBox="1"/>
          <p:nvPr/>
        </p:nvSpPr>
        <p:spPr>
          <a:xfrm>
            <a:off x="3021475" y="2783900"/>
            <a:ext cx="310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Санитарные рубки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7" name="Google Shape;657;p43"/>
          <p:cNvSpPr/>
          <p:nvPr/>
        </p:nvSpPr>
        <p:spPr>
          <a:xfrm>
            <a:off x="3021475" y="3448575"/>
            <a:ext cx="1507200" cy="1195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8" name="Google Shape;658;p43"/>
          <p:cNvSpPr/>
          <p:nvPr/>
        </p:nvSpPr>
        <p:spPr>
          <a:xfrm>
            <a:off x="4615325" y="3455025"/>
            <a:ext cx="1507200" cy="1195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9" name="Google Shape;659;p43"/>
          <p:cNvSpPr txBox="1"/>
          <p:nvPr/>
        </p:nvSpPr>
        <p:spPr>
          <a:xfrm>
            <a:off x="4615325" y="3455025"/>
            <a:ext cx="1507200" cy="11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На территории ЗНОП — по результатам обследования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0" name="Google Shape;660;p43"/>
          <p:cNvSpPr txBox="1"/>
          <p:nvPr/>
        </p:nvSpPr>
        <p:spPr>
          <a:xfrm>
            <a:off x="3021475" y="3448575"/>
            <a:ext cx="1507200" cy="11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На внутриквартальной территории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— 249 ед.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61" name="Google Shape;661;p43"/>
          <p:cNvCxnSpPr>
            <a:stCxn id="656" idx="2"/>
            <a:endCxn id="660" idx="0"/>
          </p:cNvCxnSpPr>
          <p:nvPr/>
        </p:nvCxnSpPr>
        <p:spPr>
          <a:xfrm flipH="1">
            <a:off x="3775225" y="3184100"/>
            <a:ext cx="796800" cy="26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62" name="Google Shape;662;p43"/>
          <p:cNvCxnSpPr>
            <a:stCxn id="656" idx="2"/>
            <a:endCxn id="659" idx="0"/>
          </p:cNvCxnSpPr>
          <p:nvPr/>
        </p:nvCxnSpPr>
        <p:spPr>
          <a:xfrm>
            <a:off x="4572025" y="3184100"/>
            <a:ext cx="796800" cy="270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63" name="Google Shape;663;p43"/>
          <p:cNvCxnSpPr>
            <a:stCxn id="650" idx="2"/>
            <a:endCxn id="648" idx="0"/>
          </p:cNvCxnSpPr>
          <p:nvPr/>
        </p:nvCxnSpPr>
        <p:spPr>
          <a:xfrm flipH="1">
            <a:off x="7628813" y="1959138"/>
            <a:ext cx="900" cy="15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4" name="Google Shape;664;p43"/>
          <p:cNvCxnSpPr>
            <a:stCxn id="648" idx="2"/>
            <a:endCxn id="649" idx="0"/>
          </p:cNvCxnSpPr>
          <p:nvPr/>
        </p:nvCxnSpPr>
        <p:spPr>
          <a:xfrm flipH="1">
            <a:off x="7627200" y="2630275"/>
            <a:ext cx="1500" cy="15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5" name="Google Shape;665;p43"/>
          <p:cNvCxnSpPr>
            <a:stCxn id="649" idx="2"/>
            <a:endCxn id="639" idx="0"/>
          </p:cNvCxnSpPr>
          <p:nvPr/>
        </p:nvCxnSpPr>
        <p:spPr>
          <a:xfrm>
            <a:off x="7627200" y="3301400"/>
            <a:ext cx="0" cy="15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6" name="Google Shape;666;p43"/>
          <p:cNvCxnSpPr>
            <a:endCxn id="640" idx="0"/>
          </p:cNvCxnSpPr>
          <p:nvPr/>
        </p:nvCxnSpPr>
        <p:spPr>
          <a:xfrm flipH="1">
            <a:off x="7627025" y="3974650"/>
            <a:ext cx="1500" cy="15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44"/>
          <p:cNvSpPr txBox="1"/>
          <p:nvPr/>
        </p:nvSpPr>
        <p:spPr>
          <a:xfrm>
            <a:off x="150" y="258350"/>
            <a:ext cx="9144000" cy="61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Работы по </a:t>
            </a:r>
            <a:r>
              <a:rPr lang="ru" sz="1600" b="1">
                <a:solidFill>
                  <a:srgbClr val="B45F06"/>
                </a:solidFill>
                <a:latin typeface="Roboto"/>
                <a:ea typeface="Roboto"/>
                <a:cs typeface="Roboto"/>
                <a:sym typeface="Roboto"/>
              </a:rPr>
              <a:t>благоустройству</a:t>
            </a:r>
            <a:r>
              <a:rPr lang="ru" sz="16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и </a:t>
            </a:r>
            <a:r>
              <a:rPr lang="ru" sz="1600" b="1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озеленению</a:t>
            </a:r>
            <a:r>
              <a:rPr lang="ru" sz="16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территории МО в рамках работ</a:t>
            </a:r>
            <a:endParaRPr sz="16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по развитию территорий</a:t>
            </a:r>
            <a:endParaRPr sz="16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2" name="Google Shape;672;p44"/>
          <p:cNvSpPr/>
          <p:nvPr/>
        </p:nvSpPr>
        <p:spPr>
          <a:xfrm>
            <a:off x="195275" y="1686125"/>
            <a:ext cx="2798400" cy="1884900"/>
          </a:xfrm>
          <a:prstGeom prst="roundRect">
            <a:avLst>
              <a:gd name="adj" fmla="val 4778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Размещение новых пространств на дворовых территориях</a:t>
            </a: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пр. Пархоменко, д. 45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пр. Тореза д. 35 корп. 2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ул. Манчестерская, д. 2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пр. Раевского, д. 10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2-й Муринский пр., д. 34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пр. Ярославский, д. 40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ул. Ломовская д. 7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73" name="Google Shape;67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3038" y="2167500"/>
            <a:ext cx="2874725" cy="23914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74" name="Google Shape;674;p44"/>
          <p:cNvSpPr/>
          <p:nvPr/>
        </p:nvSpPr>
        <p:spPr>
          <a:xfrm>
            <a:off x="195275" y="1078500"/>
            <a:ext cx="27984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F5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5" name="Google Shape;675;p44"/>
          <p:cNvSpPr/>
          <p:nvPr/>
        </p:nvSpPr>
        <p:spPr>
          <a:xfrm>
            <a:off x="195269" y="3706625"/>
            <a:ext cx="2798400" cy="8523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Реализация с учетом субсидии из городского бюджета в 2024 г.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пр. Тореза, д. 38/6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6" name="Google Shape;676;p44"/>
          <p:cNvSpPr txBox="1"/>
          <p:nvPr/>
        </p:nvSpPr>
        <p:spPr>
          <a:xfrm>
            <a:off x="195300" y="1078525"/>
            <a:ext cx="2798400" cy="4002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Устройство новых пространств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7" name="Google Shape;677;p44"/>
          <p:cNvSpPr/>
          <p:nvPr/>
        </p:nvSpPr>
        <p:spPr>
          <a:xfrm>
            <a:off x="6158375" y="2167500"/>
            <a:ext cx="2787300" cy="1452900"/>
          </a:xfrm>
          <a:prstGeom prst="roundRect">
            <a:avLst>
              <a:gd name="adj" fmla="val 10618"/>
            </a:avLst>
          </a:prstGeom>
          <a:solidFill>
            <a:srgbClr val="F5F6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  2024 году запланирована разработка проектов по адресам: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пр. Тореза д. 112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пр. Энгельса д. 76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8" name="Google Shape;678;p44"/>
          <p:cNvSpPr/>
          <p:nvPr/>
        </p:nvSpPr>
        <p:spPr>
          <a:xfrm>
            <a:off x="6147125" y="3728100"/>
            <a:ext cx="2798400" cy="830700"/>
          </a:xfrm>
          <a:prstGeom prst="roundRect">
            <a:avLst>
              <a:gd name="adj" fmla="val 16667"/>
            </a:avLst>
          </a:prstGeom>
          <a:solidFill>
            <a:srgbClr val="F5F6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Разработка листов согласования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— 9 ед.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9" name="Google Shape;679;p44"/>
          <p:cNvSpPr/>
          <p:nvPr/>
        </p:nvSpPr>
        <p:spPr>
          <a:xfrm>
            <a:off x="6147125" y="1078500"/>
            <a:ext cx="2798400" cy="981300"/>
          </a:xfrm>
          <a:prstGeom prst="roundRect">
            <a:avLst>
              <a:gd name="adj" fmla="val 16868"/>
            </a:avLst>
          </a:prstGeom>
          <a:solidFill>
            <a:srgbClr val="F5F6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Разработка проектов благоустройства  элементов благоустройства — 9 ед.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80" name="Google Shape;680;p44"/>
          <p:cNvCxnSpPr>
            <a:stCxn id="675" idx="0"/>
            <a:endCxn id="675" idx="0"/>
          </p:cNvCxnSpPr>
          <p:nvPr/>
        </p:nvCxnSpPr>
        <p:spPr>
          <a:xfrm>
            <a:off x="1594469" y="370662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1" name="Google Shape;681;p44"/>
          <p:cNvCxnSpPr>
            <a:stCxn id="676" idx="2"/>
            <a:endCxn id="672" idx="0"/>
          </p:cNvCxnSpPr>
          <p:nvPr/>
        </p:nvCxnSpPr>
        <p:spPr>
          <a:xfrm>
            <a:off x="1594500" y="1478725"/>
            <a:ext cx="0" cy="207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82" name="Google Shape;682;p44"/>
          <p:cNvSpPr/>
          <p:nvPr/>
        </p:nvSpPr>
        <p:spPr>
          <a:xfrm>
            <a:off x="3133050" y="1078500"/>
            <a:ext cx="2874600" cy="981300"/>
          </a:xfrm>
          <a:prstGeom prst="roundRect">
            <a:avLst>
              <a:gd name="adj" fmla="val 16667"/>
            </a:avLst>
          </a:prstGeom>
          <a:solidFill>
            <a:srgbClr val="F6FF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Компенсационное озеленение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Посадка более 200 единиц деревьев и кустарников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45"/>
          <p:cNvSpPr txBox="1">
            <a:spLocks noGrp="1"/>
          </p:cNvSpPr>
          <p:nvPr>
            <p:ph type="body" idx="1"/>
          </p:nvPr>
        </p:nvSpPr>
        <p:spPr>
          <a:xfrm>
            <a:off x="976800" y="460875"/>
            <a:ext cx="3170700" cy="852900"/>
          </a:xfrm>
          <a:prstGeom prst="rect">
            <a:avLst/>
          </a:prstGeom>
          <a:solidFill>
            <a:srgbClr val="F5F6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300" b="1">
                <a:latin typeface="Roboto"/>
                <a:ea typeface="Roboto"/>
                <a:cs typeface="Roboto"/>
                <a:sym typeface="Roboto"/>
              </a:rPr>
              <a:t>Материалы по проекту бюджета размещены на официальном сайте МО Светлановское</a:t>
            </a:r>
            <a:endParaRPr sz="13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88" name="Google Shape;68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800" y="1313800"/>
            <a:ext cx="3170776" cy="317077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89" name="Google Shape;689;p45"/>
          <p:cNvSpPr txBox="1">
            <a:spLocks noGrp="1"/>
          </p:cNvSpPr>
          <p:nvPr>
            <p:ph type="body" idx="1"/>
          </p:nvPr>
        </p:nvSpPr>
        <p:spPr>
          <a:xfrm>
            <a:off x="4906375" y="460875"/>
            <a:ext cx="3170700" cy="852900"/>
          </a:xfrm>
          <a:prstGeom prst="rect">
            <a:avLst/>
          </a:prstGeom>
          <a:solidFill>
            <a:srgbClr val="F5F6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300" b="1">
                <a:latin typeface="Roboto"/>
                <a:ea typeface="Roboto"/>
                <a:cs typeface="Roboto"/>
                <a:sym typeface="Roboto"/>
              </a:rPr>
              <a:t>Для направления замечаний и предложений</a:t>
            </a:r>
            <a:endParaRPr sz="13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90" name="Google Shape;690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6363" y="1313838"/>
            <a:ext cx="3170700" cy="3170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Roboto"/>
                <a:ea typeface="Roboto"/>
                <a:cs typeface="Roboto"/>
                <a:sym typeface="Roboto"/>
              </a:rPr>
              <a:t>Численность населения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1" name="Google Shape;91;p16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1188" y="1152425"/>
            <a:ext cx="5961630" cy="36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000">
                <a:latin typeface="Roboto"/>
                <a:ea typeface="Roboto"/>
                <a:cs typeface="Roboto"/>
                <a:sym typeface="Roboto"/>
              </a:rPr>
              <a:t>Полномочия муниципального образования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42603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4DB6AC"/>
                </a:solidFill>
                <a:latin typeface="Roboto"/>
                <a:ea typeface="Roboto"/>
                <a:cs typeface="Roboto"/>
                <a:sym typeface="Roboto"/>
              </a:rPr>
              <a:t>Собственные</a:t>
            </a:r>
            <a:endParaRPr b="1">
              <a:solidFill>
                <a:srgbClr val="4DB6A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52 вопроса местного значения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4571950" y="1260700"/>
            <a:ext cx="42603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4DB6AC"/>
                </a:solidFill>
                <a:latin typeface="Roboto"/>
                <a:ea typeface="Roboto"/>
                <a:cs typeface="Roboto"/>
                <a:sym typeface="Roboto"/>
              </a:rPr>
              <a:t>Делегированные</a:t>
            </a:r>
            <a:endParaRPr sz="1800" b="1">
              <a:solidFill>
                <a:srgbClr val="4DB6A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 государственных полномочия</a:t>
            </a:r>
            <a:endParaRPr sz="18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6938" y="2282363"/>
            <a:ext cx="2409825" cy="24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1588" y="2282375"/>
            <a:ext cx="2281025" cy="228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Roboto"/>
                <a:ea typeface="Roboto"/>
                <a:cs typeface="Roboto"/>
                <a:sym typeface="Roboto"/>
              </a:rPr>
              <a:t>Формирование бюджета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57500" y="1152425"/>
            <a:ext cx="5826806" cy="3868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/>
        </p:nvSpPr>
        <p:spPr>
          <a:xfrm>
            <a:off x="5311400" y="1152425"/>
            <a:ext cx="3520800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Бюджет МО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5311400" y="1701725"/>
            <a:ext cx="3520800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Непрограммные мероприятия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5311400" y="2529450"/>
            <a:ext cx="3520800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Муниципальные программы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5311400" y="3357175"/>
            <a:ext cx="3520800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Прогноз СЭР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1" name="Google Shape;111;p18"/>
          <p:cNvCxnSpPr/>
          <p:nvPr/>
        </p:nvCxnSpPr>
        <p:spPr>
          <a:xfrm>
            <a:off x="2312300" y="1564325"/>
            <a:ext cx="4555800" cy="15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Google Shape;112;p18"/>
          <p:cNvCxnSpPr/>
          <p:nvPr/>
        </p:nvCxnSpPr>
        <p:spPr>
          <a:xfrm>
            <a:off x="2487600" y="2136725"/>
            <a:ext cx="6227400" cy="2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" name="Google Shape;113;p18"/>
          <p:cNvCxnSpPr/>
          <p:nvPr/>
        </p:nvCxnSpPr>
        <p:spPr>
          <a:xfrm>
            <a:off x="2701050" y="2907275"/>
            <a:ext cx="6006300" cy="23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" name="Google Shape;114;p18"/>
          <p:cNvCxnSpPr/>
          <p:nvPr/>
        </p:nvCxnSpPr>
        <p:spPr>
          <a:xfrm>
            <a:off x="2916600" y="3792175"/>
            <a:ext cx="5798400" cy="8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Roboto"/>
                <a:ea typeface="Roboto"/>
                <a:cs typeface="Roboto"/>
                <a:sym typeface="Roboto"/>
              </a:rPr>
              <a:t>Общественное участие в формировании бюджета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1947" y="1620125"/>
            <a:ext cx="2300100" cy="23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/>
          <p:nvPr/>
        </p:nvSpPr>
        <p:spPr>
          <a:xfrm>
            <a:off x="311700" y="2076425"/>
            <a:ext cx="2367000" cy="138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Open Sans"/>
                <a:ea typeface="Open Sans"/>
                <a:cs typeface="Open Sans"/>
                <a:sym typeface="Open Sans"/>
              </a:rPr>
              <a:t>Участие в публичных слушаниях по проекту бюджета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" name="Google Shape;122;p19"/>
          <p:cNvSpPr/>
          <p:nvPr/>
        </p:nvSpPr>
        <p:spPr>
          <a:xfrm>
            <a:off x="6465300" y="2076425"/>
            <a:ext cx="2367000" cy="138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Open Sans"/>
                <a:ea typeface="Open Sans"/>
                <a:cs typeface="Open Sans"/>
                <a:sym typeface="Open Sans"/>
              </a:rPr>
              <a:t>Участие в публичных обсуждениях по объектам благоустройства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" name="Google Shape;123;p19"/>
          <p:cNvSpPr/>
          <p:nvPr/>
        </p:nvSpPr>
        <p:spPr>
          <a:xfrm>
            <a:off x="5796075" y="2506925"/>
            <a:ext cx="595200" cy="526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6FF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" name="Google Shape;124;p19"/>
          <p:cNvSpPr/>
          <p:nvPr/>
        </p:nvSpPr>
        <p:spPr>
          <a:xfrm>
            <a:off x="2752725" y="2522213"/>
            <a:ext cx="595200" cy="4959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6FF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311700" y="4197225"/>
            <a:ext cx="85206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Твои идеи начинаются здесь</a:t>
            </a:r>
            <a:endParaRPr sz="28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Roboto"/>
                <a:ea typeface="Roboto"/>
                <a:cs typeface="Roboto"/>
                <a:sym typeface="Roboto"/>
              </a:rPr>
              <a:t>Этапы бюджетного процесса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1" name="Google Shape;1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925" y="1152425"/>
            <a:ext cx="4443011" cy="368627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/>
          <p:nvPr/>
        </p:nvSpPr>
        <p:spPr>
          <a:xfrm>
            <a:off x="4418525" y="3891981"/>
            <a:ext cx="2930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Утверждение бюджета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4418525" y="3433862"/>
            <a:ext cx="2930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Исполнение бюджета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4418525" y="2999000"/>
            <a:ext cx="33195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Формирование отчета об исполнении бюджета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4418525" y="2571775"/>
            <a:ext cx="36858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Утверждение отчета об исполнении бюджета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4418525" y="2136819"/>
            <a:ext cx="2930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Составление проекта бюджета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4418525" y="1708287"/>
            <a:ext cx="2930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Рассмотрение проекта бюджета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5453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Roboto"/>
                <a:ea typeface="Roboto"/>
                <a:cs typeface="Roboto"/>
                <a:sym typeface="Roboto"/>
              </a:rPr>
              <a:t>Характеристика бюджета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3" name="Google Shape;143;p21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25"/>
            <a:ext cx="4862325" cy="368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/>
          <p:nvPr/>
        </p:nvSpPr>
        <p:spPr>
          <a:xfrm>
            <a:off x="5298300" y="1580125"/>
            <a:ext cx="3472200" cy="1038000"/>
          </a:xfrm>
          <a:prstGeom prst="roundRect">
            <a:avLst>
              <a:gd name="adj" fmla="val 16667"/>
            </a:avLst>
          </a:prstGeom>
          <a:solidFill>
            <a:srgbClr val="FFF5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5352300" y="1580125"/>
            <a:ext cx="3446700" cy="10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год</a:t>
            </a:r>
            <a:endParaRPr sz="1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Доходы — 249 617,6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Расходы — 285 307,6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Дефицит — 35 690,0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21"/>
          <p:cNvSpPr/>
          <p:nvPr/>
        </p:nvSpPr>
        <p:spPr>
          <a:xfrm>
            <a:off x="5326650" y="2745788"/>
            <a:ext cx="3472200" cy="1038000"/>
          </a:xfrm>
          <a:prstGeom prst="roundRect">
            <a:avLst>
              <a:gd name="adj" fmla="val 16667"/>
            </a:avLst>
          </a:prstGeom>
          <a:solidFill>
            <a:srgbClr val="F6FF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" name="Google Shape;147;p21"/>
          <p:cNvSpPr/>
          <p:nvPr/>
        </p:nvSpPr>
        <p:spPr>
          <a:xfrm>
            <a:off x="5339550" y="3911475"/>
            <a:ext cx="3472200" cy="1038000"/>
          </a:xfrm>
          <a:prstGeom prst="roundRect">
            <a:avLst>
              <a:gd name="adj" fmla="val 16667"/>
            </a:avLst>
          </a:prstGeom>
          <a:solidFill>
            <a:srgbClr val="F5F6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5352300" y="2745800"/>
            <a:ext cx="3446700" cy="10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год</a:t>
            </a:r>
            <a:br>
              <a:rPr lang="ru" sz="1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4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Доходы — 263 061,5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Расходы — 263 061,5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Дефицит — 0,0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5352300" y="3911475"/>
            <a:ext cx="3446700" cy="10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год</a:t>
            </a:r>
            <a:endParaRPr sz="1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Доходы — 255 874,4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Расходы — 255 874,4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Дефицит — 0,0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21"/>
          <p:cNvSpPr/>
          <p:nvPr/>
        </p:nvSpPr>
        <p:spPr>
          <a:xfrm>
            <a:off x="5298300" y="414438"/>
            <a:ext cx="3472200" cy="10380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5311050" y="414450"/>
            <a:ext cx="3446700" cy="10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Ожидаемое исполнение 2023 год</a:t>
            </a:r>
            <a:endParaRPr sz="1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Доходы — 261 521,6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Расходы — 239 320,3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Профицит — 22 201,3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2285</Words>
  <Application>Microsoft Office PowerPoint</Application>
  <PresentationFormat>Экран (16:9)</PresentationFormat>
  <Paragraphs>477</Paragraphs>
  <Slides>33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Roboto</vt:lpstr>
      <vt:lpstr>PT Sans Narrow</vt:lpstr>
      <vt:lpstr>Arial</vt:lpstr>
      <vt:lpstr>Open Sans</vt:lpstr>
      <vt:lpstr>Tropic</vt:lpstr>
      <vt:lpstr>БЮДЖЕТ ДЛЯ ГРАЖДАН НА 2024-2026 ГОДЫ</vt:lpstr>
      <vt:lpstr>Муниципальное образование Светлановское</vt:lpstr>
      <vt:lpstr>Глоссарий</vt:lpstr>
      <vt:lpstr>Численность населения</vt:lpstr>
      <vt:lpstr>Полномочия муниципального образования</vt:lpstr>
      <vt:lpstr>Формирование бюджета</vt:lpstr>
      <vt:lpstr>Общественное участие в формировании бюджета</vt:lpstr>
      <vt:lpstr>Этапы бюджетного процесса</vt:lpstr>
      <vt:lpstr>Характеристика бюджета</vt:lpstr>
      <vt:lpstr>Доходная часть</vt:lpstr>
      <vt:lpstr>Динамика доходов</vt:lpstr>
      <vt:lpstr>Расходная часть</vt:lpstr>
      <vt:lpstr>Презентация PowerPoint</vt:lpstr>
      <vt:lpstr>Прогнозная оценка сбалансированности бюджета и источники покрытия дефицита </vt:lpstr>
      <vt:lpstr>ВМЗ: ст. 10, п. 1, пп. 26 Закона СПб 420-79; ст. 81 БК РФ  Гос. полномочия: ст. 11 Закона СПб 420-79</vt:lpstr>
      <vt:lpstr>Раздел БК: Социальная политика</vt:lpstr>
      <vt:lpstr>Муниципальные программы</vt:lpstr>
      <vt:lpstr>Раздел БК: Национальная безопасность и правоохранительная деятельность</vt:lpstr>
      <vt:lpstr>Презентация PowerPoint</vt:lpstr>
      <vt:lpstr>Направления профилактической деятельности</vt:lpstr>
      <vt:lpstr>Раздел БК: Национальная экономика</vt:lpstr>
      <vt:lpstr>Презентация PowerPoint</vt:lpstr>
      <vt:lpstr>Раздел БК: Охрана окружающей среды</vt:lpstr>
      <vt:lpstr>Раздел БК: Образование</vt:lpstr>
      <vt:lpstr>Презентация PowerPoint</vt:lpstr>
      <vt:lpstr>Раздел БК: Физическая культура и спорт</vt:lpstr>
      <vt:lpstr>Раздел БК: Средства массовой информации</vt:lpstr>
      <vt:lpstr>Раздел БК: Культура, кинематография</vt:lpstr>
      <vt:lpstr>Презентация PowerPoint</vt:lpstr>
      <vt:lpstr>Раздел БК: Жилищно-коммунальное хозяйство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2024-2026 ГОДЫ</dc:title>
  <dc:creator>Администратор безопасности</dc:creator>
  <cp:lastModifiedBy>user</cp:lastModifiedBy>
  <cp:revision>1</cp:revision>
  <dcterms:modified xsi:type="dcterms:W3CDTF">2024-04-12T09:44:26Z</dcterms:modified>
</cp:coreProperties>
</file>